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9"/>
  </p:notesMasterIdLst>
  <p:handoutMasterIdLst>
    <p:handoutMasterId r:id="rId70"/>
  </p:handoutMasterIdLst>
  <p:sldIdLst>
    <p:sldId id="436" r:id="rId2"/>
    <p:sldId id="331" r:id="rId3"/>
    <p:sldId id="359" r:id="rId4"/>
    <p:sldId id="467" r:id="rId5"/>
    <p:sldId id="451" r:id="rId6"/>
    <p:sldId id="452" r:id="rId7"/>
    <p:sldId id="437" r:id="rId8"/>
    <p:sldId id="371" r:id="rId9"/>
    <p:sldId id="428" r:id="rId10"/>
    <p:sldId id="455" r:id="rId11"/>
    <p:sldId id="439" r:id="rId12"/>
    <p:sldId id="454" r:id="rId13"/>
    <p:sldId id="453" r:id="rId14"/>
    <p:sldId id="388" r:id="rId15"/>
    <p:sldId id="360" r:id="rId16"/>
    <p:sldId id="468" r:id="rId17"/>
    <p:sldId id="445" r:id="rId18"/>
    <p:sldId id="385" r:id="rId19"/>
    <p:sldId id="386" r:id="rId20"/>
    <p:sldId id="472" r:id="rId21"/>
    <p:sldId id="469" r:id="rId22"/>
    <p:sldId id="470" r:id="rId23"/>
    <p:sldId id="471" r:id="rId24"/>
    <p:sldId id="473" r:id="rId25"/>
    <p:sldId id="415" r:id="rId26"/>
    <p:sldId id="372" r:id="rId27"/>
    <p:sldId id="431" r:id="rId28"/>
    <p:sldId id="474" r:id="rId29"/>
    <p:sldId id="337" r:id="rId30"/>
    <p:sldId id="338" r:id="rId31"/>
    <p:sldId id="339" r:id="rId32"/>
    <p:sldId id="341" r:id="rId33"/>
    <p:sldId id="365" r:id="rId34"/>
    <p:sldId id="366" r:id="rId35"/>
    <p:sldId id="376" r:id="rId36"/>
    <p:sldId id="377" r:id="rId37"/>
    <p:sldId id="368" r:id="rId38"/>
    <p:sldId id="446" r:id="rId39"/>
    <p:sldId id="343" r:id="rId40"/>
    <p:sldId id="373" r:id="rId41"/>
    <p:sldId id="425" r:id="rId42"/>
    <p:sldId id="369" r:id="rId43"/>
    <p:sldId id="390" r:id="rId44"/>
    <p:sldId id="459" r:id="rId45"/>
    <p:sldId id="395" r:id="rId46"/>
    <p:sldId id="374" r:id="rId47"/>
    <p:sldId id="460" r:id="rId48"/>
    <p:sldId id="447" r:id="rId49"/>
    <p:sldId id="370" r:id="rId50"/>
    <p:sldId id="419" r:id="rId51"/>
    <p:sldId id="406" r:id="rId52"/>
    <p:sldId id="461" r:id="rId53"/>
    <p:sldId id="383" r:id="rId54"/>
    <p:sldId id="434" r:id="rId55"/>
    <p:sldId id="348" r:id="rId56"/>
    <p:sldId id="462" r:id="rId57"/>
    <p:sldId id="379" r:id="rId58"/>
    <p:sldId id="380" r:id="rId59"/>
    <p:sldId id="392" r:id="rId60"/>
    <p:sldId id="393" r:id="rId61"/>
    <p:sldId id="475" r:id="rId62"/>
    <p:sldId id="349" r:id="rId63"/>
    <p:sldId id="381" r:id="rId64"/>
    <p:sldId id="449" r:id="rId65"/>
    <p:sldId id="350" r:id="rId66"/>
    <p:sldId id="465" r:id="rId67"/>
    <p:sldId id="466" r:id="rId6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36"/>
            <p14:sldId id="331"/>
            <p14:sldId id="359"/>
            <p14:sldId id="467"/>
            <p14:sldId id="451"/>
            <p14:sldId id="452"/>
            <p14:sldId id="437"/>
            <p14:sldId id="371"/>
            <p14:sldId id="428"/>
            <p14:sldId id="455"/>
            <p14:sldId id="439"/>
            <p14:sldId id="454"/>
            <p14:sldId id="453"/>
            <p14:sldId id="388"/>
            <p14:sldId id="360"/>
            <p14:sldId id="468"/>
            <p14:sldId id="445"/>
            <p14:sldId id="385"/>
            <p14:sldId id="386"/>
            <p14:sldId id="472"/>
            <p14:sldId id="469"/>
            <p14:sldId id="470"/>
            <p14:sldId id="471"/>
            <p14:sldId id="473"/>
            <p14:sldId id="415"/>
            <p14:sldId id="372"/>
            <p14:sldId id="431"/>
            <p14:sldId id="474"/>
            <p14:sldId id="337"/>
            <p14:sldId id="338"/>
            <p14:sldId id="339"/>
            <p14:sldId id="341"/>
            <p14:sldId id="365"/>
            <p14:sldId id="366"/>
            <p14:sldId id="376"/>
            <p14:sldId id="377"/>
            <p14:sldId id="368"/>
            <p14:sldId id="446"/>
            <p14:sldId id="343"/>
            <p14:sldId id="373"/>
            <p14:sldId id="425"/>
            <p14:sldId id="369"/>
            <p14:sldId id="390"/>
            <p14:sldId id="459"/>
            <p14:sldId id="395"/>
            <p14:sldId id="374"/>
            <p14:sldId id="460"/>
            <p14:sldId id="447"/>
            <p14:sldId id="370"/>
            <p14:sldId id="419"/>
            <p14:sldId id="406"/>
            <p14:sldId id="461"/>
            <p14:sldId id="383"/>
            <p14:sldId id="434"/>
            <p14:sldId id="348"/>
            <p14:sldId id="462"/>
            <p14:sldId id="379"/>
            <p14:sldId id="380"/>
            <p14:sldId id="392"/>
            <p14:sldId id="393"/>
            <p14:sldId id="475"/>
            <p14:sldId id="349"/>
            <p14:sldId id="381"/>
            <p14:sldId id="449"/>
            <p14:sldId id="350"/>
            <p14:sldId id="46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131EA-49DF-1EA4-67F2-E46C43D28458}" name="VALERIE KLEIN" initials="VK" userId="S-1-5-21-1616320312-2655828719-4280963109-122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91"/>
    <a:srgbClr val="ED7454"/>
    <a:srgbClr val="0000FF"/>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91" d="100"/>
          <a:sy n="91" d="100"/>
        </p:scale>
        <p:origin x="948" y="6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26/03/2025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26/03/2025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336067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62</a:t>
            </a:fld>
            <a:endParaRPr lang="fr-FR"/>
          </a:p>
        </p:txBody>
      </p:sp>
    </p:spTree>
    <p:extLst>
      <p:ext uri="{BB962C8B-B14F-4D97-AF65-F5344CB8AC3E}">
        <p14:creationId xmlns:p14="http://schemas.microsoft.com/office/powerpoint/2010/main" val="15975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27400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287305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a:p>
        </p:txBody>
      </p:sp>
    </p:spTree>
    <p:extLst>
      <p:ext uri="{BB962C8B-B14F-4D97-AF65-F5344CB8AC3E}">
        <p14:creationId xmlns:p14="http://schemas.microsoft.com/office/powerpoint/2010/main" val="427302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26/03/2025</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26/03/2025</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26/03/2025</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26/03/2025</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26/03/2025</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26/03/2025</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26/03/2025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parcoursup.gouv.fr/candidater-sur-parcoursup/comment-classer-vos-voeux-en-attente-3474"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a:latin typeface="Cambria" panose="02040503050406030204" pitchFamily="18" charset="0"/>
                <a:ea typeface="Cambria" panose="02040503050406030204" pitchFamily="18" charset="0"/>
              </a:rPr>
              <a:t>Parcoursup simplifie vos démarches</a:t>
            </a: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a:solidFill>
                  <a:srgbClr val="0000FF"/>
                </a:solidFill>
                <a:latin typeface="+mj-lt"/>
                <a:ea typeface="+mj-ea"/>
                <a:cs typeface="+mj-cs"/>
              </a:rPr>
              <a:t>parcoursup.gouv.fr</a:t>
            </a:r>
          </a:p>
        </p:txBody>
      </p:sp>
    </p:spTree>
    <p:extLst>
      <p:ext uri="{BB962C8B-B14F-4D97-AF65-F5344CB8AC3E}">
        <p14:creationId xmlns:p14="http://schemas.microsoft.com/office/powerpoint/2010/main" val="212776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1900" dirty="0">
                <a:solidFill>
                  <a:srgbClr val="000091"/>
                </a:solidFill>
              </a:rPr>
              <a:t>L’accompagnement au sein de votre lycée : des acteurs, des temps forts et des outils pour vous aider à élaborer votre projet d’orientation </a:t>
            </a:r>
          </a:p>
        </p:txBody>
      </p:sp>
      <p:sp>
        <p:nvSpPr>
          <p:cNvPr id="3" name="Espace réservé du contenu 2"/>
          <p:cNvSpPr>
            <a:spLocks noGrp="1"/>
          </p:cNvSpPr>
          <p:nvPr>
            <p:ph sz="quarter" idx="4294967295"/>
          </p:nvPr>
        </p:nvSpPr>
        <p:spPr>
          <a:xfrm>
            <a:off x="342336" y="1619999"/>
            <a:ext cx="8424000" cy="3046785"/>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l’Éducation nationale </a:t>
            </a:r>
          </a:p>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Des 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a:solidFill>
                  <a:schemeClr val="tx1"/>
                </a:solidFill>
              </a:rPr>
              <a:t>Des temps forts : </a:t>
            </a:r>
            <a:r>
              <a:rPr lang="fr-FR" sz="1600" b="1" dirty="0">
                <a:solidFill>
                  <a:schemeClr val="bg1"/>
                </a:solidFill>
                <a:highlight>
                  <a:srgbClr val="0000FF"/>
                </a:highlight>
              </a:rPr>
              <a:t>deux semaines de l’orientation ou des forums</a:t>
            </a:r>
            <a:r>
              <a:rPr lang="fr-FR" sz="1600" b="1" dirty="0"/>
              <a:t> </a:t>
            </a:r>
            <a:r>
              <a:rPr lang="fr-FR" sz="1600" dirty="0">
                <a:solidFill>
                  <a:schemeClr val="tx1"/>
                </a:solidFill>
              </a:rPr>
              <a:t>pour échanger avec des formations (en présentiel ou en ligne) </a:t>
            </a:r>
          </a:p>
          <a:p>
            <a:pPr marL="285750" indent="-285750">
              <a:buClr>
                <a:srgbClr val="ED7454"/>
              </a:buClr>
              <a:buFont typeface="Arial" panose="020B0604020202020204" pitchFamily="34" charset="0"/>
              <a:buChar char="•"/>
            </a:pPr>
            <a:r>
              <a:rPr lang="fr-FR" sz="1600" dirty="0">
                <a:solidFill>
                  <a:schemeClr val="tx1"/>
                </a:solidFill>
              </a:rPr>
              <a:t>Un </a:t>
            </a:r>
            <a:r>
              <a:rPr lang="fr-FR" sz="1600" b="1" dirty="0">
                <a:solidFill>
                  <a:srgbClr val="FF0000"/>
                </a:solidFill>
                <a:effectLst>
                  <a:outerShdw blurRad="38100" dist="38100" dir="2700000" algn="tl">
                    <a:srgbClr val="000000">
                      <a:alpha val="43137"/>
                    </a:srgbClr>
                  </a:outerShdw>
                </a:effectLst>
              </a:rPr>
              <a:t>outil nouveau en 2025 </a:t>
            </a:r>
            <a:r>
              <a:rPr lang="fr-FR" sz="1600" dirty="0">
                <a:solidFill>
                  <a:schemeClr val="tx1"/>
                </a:solidFill>
              </a:rPr>
              <a:t>proposé sur la plateforme Avenir(s) de l’Onisep pour accompagner l’orientation des lycéens de la 2</a:t>
            </a:r>
            <a:r>
              <a:rPr lang="fr-FR" sz="1600" baseline="30000" dirty="0">
                <a:solidFill>
                  <a:schemeClr val="tx1"/>
                </a:solidFill>
              </a:rPr>
              <a:t>nde</a:t>
            </a:r>
            <a:r>
              <a:rPr lang="fr-FR" sz="1600" dirty="0">
                <a:solidFill>
                  <a:schemeClr val="tx1"/>
                </a:solidFill>
              </a:rPr>
              <a:t> à la T</a:t>
            </a:r>
            <a:r>
              <a:rPr lang="fr-FR" sz="1600" baseline="30000" dirty="0">
                <a:solidFill>
                  <a:schemeClr val="tx1"/>
                </a:solidFill>
              </a:rPr>
              <a:t>ale</a:t>
            </a:r>
            <a:r>
              <a:rPr lang="fr-FR" sz="1600" dirty="0">
                <a:solidFill>
                  <a:schemeClr val="tx1"/>
                </a:solidFill>
              </a:rPr>
              <a:t>  : </a:t>
            </a:r>
            <a:r>
              <a:rPr lang="fr-FR" sz="1600" b="1" dirty="0">
                <a:solidFill>
                  <a:srgbClr val="ED7454"/>
                </a:solidFill>
                <a:effectLst>
                  <a:outerShdw blurRad="38100" dist="38100" dir="2700000" algn="tl">
                    <a:srgbClr val="000000">
                      <a:alpha val="43137"/>
                    </a:srgbClr>
                  </a:outerShdw>
                </a:effectLst>
              </a:rPr>
              <a:t>Mon</a:t>
            </a:r>
            <a:r>
              <a:rPr lang="fr-FR" sz="1600" b="1" dirty="0">
                <a:solidFill>
                  <a:srgbClr val="0000FF"/>
                </a:solidFill>
                <a:effectLst>
                  <a:outerShdw blurRad="38100" dist="38100" dir="2700000" algn="tl">
                    <a:srgbClr val="000000">
                      <a:alpha val="43137"/>
                    </a:srgbClr>
                  </a:outerShdw>
                </a:effectLst>
              </a:rPr>
              <a:t>Projet</a:t>
            </a:r>
            <a:r>
              <a:rPr lang="fr-FR" sz="1600" b="1" dirty="0">
                <a:solidFill>
                  <a:srgbClr val="B2B2B2"/>
                </a:solidFill>
                <a:effectLst>
                  <a:outerShdw blurRad="38100" dist="38100" dir="2700000" algn="tl">
                    <a:srgbClr val="000000">
                      <a:alpha val="43137"/>
                    </a:srgbClr>
                  </a:outerShdw>
                </a:effectLst>
              </a:rPr>
              <a:t>Sup</a:t>
            </a:r>
          </a:p>
          <a:p>
            <a:pPr marL="541338" lvl="1" indent="-273050" algn="just">
              <a:spcAft>
                <a:spcPts val="0"/>
              </a:spcAf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Elargir l'éventail des choix de formation et réduire l'autocensure</a:t>
            </a:r>
          </a:p>
          <a:p>
            <a:pPr marL="541338" lvl="1" indent="-273050" algn="jus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Accompagner l‘élaboration du projet d’orientation dès la seconde pour réduire le stress lié à l’orientation post bac et au choix sur Parcoursup</a:t>
            </a:r>
          </a:p>
          <a:p>
            <a:pPr marL="537750" lvl="1" indent="-285750">
              <a:buClr>
                <a:srgbClr val="ED7454"/>
              </a:buClr>
            </a:pPr>
            <a:endParaRPr lang="fr-FR" sz="1500" b="1" dirty="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L’accompagnement à l’orientation au lycée</a:t>
            </a:r>
          </a:p>
        </p:txBody>
      </p:sp>
    </p:spTree>
    <p:extLst>
      <p:ext uri="{BB962C8B-B14F-4D97-AF65-F5344CB8AC3E}">
        <p14:creationId xmlns:p14="http://schemas.microsoft.com/office/powerpoint/2010/main" val="253603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rgbClr val="FF0000"/>
                </a:solidFill>
                <a:effectLst/>
                <a:latin typeface="+mj-lt"/>
                <a:ea typeface="Aptos" panose="020B0004020202020204" pitchFamily="34" charset="0"/>
                <a:cs typeface="Aptos" panose="020B0004020202020204" pitchFamily="34" charset="0"/>
              </a:rPr>
              <a:t>En 2025</a:t>
            </a:r>
            <a:r>
              <a:rPr lang="fr-FR" sz="1300" dirty="0">
                <a:effectLst/>
                <a:latin typeface="+mj-lt"/>
                <a:ea typeface="Aptos" panose="020B0004020202020204" pitchFamily="34" charset="0"/>
                <a:cs typeface="Aptos" panose="020B0004020202020204" pitchFamily="34" charset="0"/>
              </a:rPr>
              <a:t>, un </a:t>
            </a:r>
            <a:r>
              <a:rPr lang="fr-FR" sz="1300" b="1" dirty="0">
                <a:solidFill>
                  <a:srgbClr val="0000FF"/>
                </a:solidFill>
                <a:effectLst/>
                <a:latin typeface="+mj-lt"/>
                <a:ea typeface="Aptos" panose="020B0004020202020204" pitchFamily="34" charset="0"/>
                <a:cs typeface="Aptos" panose="020B0004020202020204" pitchFamily="34" charset="0"/>
              </a:rPr>
              <a:t>nouvel environnement proposé dans tous les lycées</a:t>
            </a:r>
            <a:r>
              <a:rPr lang="fr-FR" sz="1300" b="1" dirty="0">
                <a:effectLst/>
                <a:latin typeface="+mj-lt"/>
                <a:ea typeface="Aptos" panose="020B0004020202020204" pitchFamily="34" charset="0"/>
                <a:cs typeface="Aptos" panose="020B0004020202020204" pitchFamily="34" charset="0"/>
              </a:rPr>
              <a:t> pour 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147814"/>
            <a:ext cx="4248472" cy="180654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200" dirty="0"/>
              <a:t>La </a:t>
            </a:r>
            <a:r>
              <a:rPr lang="fr-FR" sz="1200" b="1" dirty="0"/>
              <a:t>carte des formations </a:t>
            </a:r>
            <a:r>
              <a:rPr lang="fr-FR" sz="1200" dirty="0"/>
              <a:t>pour </a:t>
            </a:r>
            <a:r>
              <a:rPr lang="fr-FR" sz="1200" b="1" dirty="0"/>
              <a:t>découvrir</a:t>
            </a:r>
            <a:r>
              <a:rPr lang="fr-FR" sz="1200" dirty="0"/>
              <a:t> les formations, enregistrer vos « </a:t>
            </a:r>
            <a:r>
              <a:rPr lang="fr-FR" sz="1200" b="1" dirty="0"/>
              <a:t>favoris</a:t>
            </a:r>
            <a:r>
              <a:rPr lang="fr-FR" sz="1200" dirty="0"/>
              <a:t> », </a:t>
            </a:r>
            <a:r>
              <a:rPr lang="fr-FR" sz="1200" b="1" dirty="0"/>
              <a:t>comparer les formations</a:t>
            </a:r>
            <a:r>
              <a:rPr lang="fr-FR" sz="1200" dirty="0"/>
              <a:t> entre elles, trouver les </a:t>
            </a:r>
            <a:r>
              <a:rPr lang="fr-FR" sz="1200" b="1" dirty="0"/>
              <a:t>contacts utiles </a:t>
            </a:r>
            <a:r>
              <a:rPr lang="fr-FR" sz="1200" dirty="0"/>
              <a:t>ou repérer les  dates des </a:t>
            </a:r>
            <a:r>
              <a:rPr lang="fr-FR" sz="1200" b="1" dirty="0"/>
              <a:t>journées portes ouvertes</a:t>
            </a:r>
          </a:p>
          <a:p>
            <a:pPr>
              <a:spcBef>
                <a:spcPts val="600"/>
              </a:spcBef>
            </a:pPr>
            <a:r>
              <a:rPr lang="fr-FR" sz="1200" b="1" dirty="0">
                <a:solidFill>
                  <a:srgbClr val="0000FF"/>
                </a:solidFill>
              </a:rPr>
              <a:t>&gt;&gt; vous pouvez créer votre compte sur Parcoursup dès la 2</a:t>
            </a:r>
            <a:r>
              <a:rPr lang="fr-FR" sz="1200" b="1" baseline="30000" dirty="0">
                <a:solidFill>
                  <a:srgbClr val="0000FF"/>
                </a:solidFill>
              </a:rPr>
              <a:t>nde</a:t>
            </a:r>
            <a:r>
              <a:rPr lang="fr-FR" sz="1200" b="1" dirty="0">
                <a:solidFill>
                  <a:srgbClr val="0000FF"/>
                </a:solidFill>
              </a:rPr>
              <a:t>  </a:t>
            </a:r>
            <a:r>
              <a:rPr lang="fr-FR" sz="1200" b="1" dirty="0"/>
              <a:t>(193 000 élèves l’ont fait en 2024) </a:t>
            </a:r>
            <a:r>
              <a:rPr lang="fr-FR" sz="1200" dirty="0"/>
              <a:t/>
            </a:r>
            <a:br>
              <a:rPr lang="fr-FR" sz="1200" dirty="0"/>
            </a:br>
            <a:endParaRPr lang="fr-FR" sz="1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904" y="1114155"/>
            <a:ext cx="3827432" cy="1870735"/>
          </a:xfrm>
          <a:prstGeom prst="rect">
            <a:avLst/>
          </a:prstGeom>
          <a:ln>
            <a:solidFill>
              <a:schemeClr val="bg1">
                <a:lumMod val="7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
        <p:nvSpPr>
          <p:cNvPr id="11" name="Rectangle à coins arrondis 10"/>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 : 2 sites de référence</a:t>
            </a:r>
          </a:p>
        </p:txBody>
      </p:sp>
    </p:spTree>
    <p:extLst>
      <p:ext uri="{BB962C8B-B14F-4D97-AF65-F5344CB8AC3E}">
        <p14:creationId xmlns:p14="http://schemas.microsoft.com/office/powerpoint/2010/main" val="3023689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1" name="ZoneTexte 10"/>
          <p:cNvSpPr txBox="1"/>
          <p:nvPr/>
        </p:nvSpPr>
        <p:spPr>
          <a:xfrm>
            <a:off x="419386" y="3795886"/>
            <a:ext cx="4627001"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0000FF"/>
                </a:highlight>
              </a:rPr>
              <a:t>Des </a:t>
            </a:r>
            <a:r>
              <a:rPr lang="fr-FR" sz="1500" b="1" dirty="0" err="1">
                <a:solidFill>
                  <a:schemeClr val="bg1"/>
                </a:solidFill>
                <a:highlight>
                  <a:srgbClr val="0000FF"/>
                </a:highlight>
              </a:rPr>
              <a:t>lives</a:t>
            </a:r>
            <a:r>
              <a:rPr lang="fr-FR" sz="1500" b="1" dirty="0">
                <a:solidFill>
                  <a:schemeClr val="bg1"/>
                </a:solidFill>
                <a:highlight>
                  <a:srgbClr val="0000FF"/>
                </a:highlight>
              </a:rPr>
              <a:t> pour poser vos questions </a:t>
            </a:r>
          </a:p>
          <a:p>
            <a:pPr>
              <a:spcBef>
                <a:spcPts val="600"/>
              </a:spcBef>
              <a:spcAft>
                <a:spcPts val="600"/>
              </a:spcAft>
            </a:pPr>
            <a:r>
              <a:rPr lang="fr-FR" sz="1400" i="1" dirty="0">
                <a:solidFill>
                  <a:schemeClr val="accent1"/>
                </a:solidFill>
              </a:rPr>
              <a:t>Le calendrier à retrouver  dans </a:t>
            </a:r>
            <a:r>
              <a:rPr lang="fr-FR" sz="1400" b="1" i="1" dirty="0">
                <a:solidFill>
                  <a:srgbClr val="0000FF"/>
                </a:solidFill>
              </a:rPr>
              <a:t>l’espace Ressources</a:t>
            </a:r>
            <a:r>
              <a:rPr lang="fr-FR" sz="1400" i="1" dirty="0">
                <a:solidFill>
                  <a:schemeClr val="accent1"/>
                </a:solidFill>
              </a:rPr>
              <a:t> sur parcoursup.gouv.fr</a:t>
            </a:r>
          </a:p>
        </p:txBody>
      </p:sp>
      <p:sp>
        <p:nvSpPr>
          <p:cNvPr id="2" name="ZoneTexte 1"/>
          <p:cNvSpPr txBox="1"/>
          <p:nvPr/>
        </p:nvSpPr>
        <p:spPr>
          <a:xfrm>
            <a:off x="4699401" y="1347614"/>
            <a:ext cx="4015833" cy="2862322"/>
          </a:xfrm>
          <a:prstGeom prst="rect">
            <a:avLst/>
          </a:prstGeom>
          <a:solidFill>
            <a:srgbClr val="000091"/>
          </a:solidFill>
          <a:ln w="28575">
            <a:solidFill>
              <a:schemeClr val="bg1"/>
            </a:solidFill>
          </a:ln>
        </p:spPr>
        <p:txBody>
          <a:bodyPr wrap="square" rtlCol="0">
            <a:spAutoFit/>
          </a:bodyPr>
          <a:lstStyle/>
          <a:p>
            <a:pPr lvl="0"/>
            <a:r>
              <a:rPr lang="fr-FR" sz="12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200" b="1" dirty="0">
                <a:solidFill>
                  <a:srgbClr val="FF9575"/>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parcoursup.gouv.fr </a:t>
            </a:r>
          </a:p>
          <a:p>
            <a:pPr lvl="0"/>
            <a:endParaRPr lang="fr-FR" sz="1200" dirty="0">
              <a:solidFill>
                <a:schemeClr val="bg1"/>
              </a:solidFill>
            </a:endParaRPr>
          </a:p>
          <a:p>
            <a:r>
              <a:rPr lang="fr-FR" sz="1200" b="1" dirty="0">
                <a:solidFill>
                  <a:srgbClr val="FF9575"/>
                </a:solidFill>
              </a:rPr>
              <a:t>Préparez-vous avec les outils Parcoursup</a:t>
            </a:r>
          </a:p>
          <a:p>
            <a:pPr marL="171450" indent="-171450">
              <a:buFont typeface="Arial" panose="020B0604020202020204" pitchFamily="34" charset="0"/>
              <a:buChar char="•"/>
            </a:pPr>
            <a:r>
              <a:rPr lang="fr-FR" sz="1200" dirty="0">
                <a:solidFill>
                  <a:schemeClr val="bg1"/>
                </a:solidFill>
              </a:rPr>
              <a:t>Quiz, </a:t>
            </a:r>
            <a:r>
              <a:rPr lang="fr-FR" sz="1200" dirty="0" err="1">
                <a:solidFill>
                  <a:schemeClr val="bg1"/>
                </a:solidFill>
              </a:rPr>
              <a:t>Video</a:t>
            </a:r>
            <a:r>
              <a:rPr lang="fr-FR" sz="1200" dirty="0">
                <a:solidFill>
                  <a:schemeClr val="bg1"/>
                </a:solidFill>
              </a:rPr>
              <a:t>-tuto,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10" name="Rectangle à coins arrondis 9"/>
          <p:cNvSpPr/>
          <p:nvPr/>
        </p:nvSpPr>
        <p:spPr>
          <a:xfrm>
            <a:off x="3289738" y="119831"/>
            <a:ext cx="547659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L’accompagnement à l’orientation : les bons réflexes</a:t>
            </a:r>
          </a:p>
        </p:txBody>
      </p:sp>
    </p:spTree>
    <p:extLst>
      <p:ext uri="{BB962C8B-B14F-4D97-AF65-F5344CB8AC3E}">
        <p14:creationId xmlns:p14="http://schemas.microsoft.com/office/powerpoint/2010/main" val="19456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24 000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non sélectives »</a:t>
            </a:r>
            <a:r>
              <a:rPr lang="fr-FR" sz="1300" dirty="0">
                <a:solidFill>
                  <a:schemeClr val="accent1"/>
                </a:solidFill>
              </a:rPr>
              <a:t> : les différentes licences (dont les licences « accès santé »), les Parcours préparatoires au professorat des écoles (PPPE) et les parcours d’accès aux études de santé (PASS),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sélectives » </a:t>
            </a:r>
            <a:r>
              <a:rPr lang="fr-FR" sz="1300" dirty="0">
                <a:solidFill>
                  <a:schemeClr val="accent1"/>
                </a:solidFill>
              </a:rPr>
              <a:t>: 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46088" indent="-446088">
              <a:spcAft>
                <a:spcPts val="0"/>
              </a:spcAft>
              <a:buClr>
                <a:schemeClr val="bg2"/>
              </a:buClr>
              <a:tabLst>
                <a:tab pos="446088" algn="l"/>
              </a:tabLst>
            </a:pPr>
            <a:r>
              <a:rPr lang="fr-FR" sz="1400" b="1" dirty="0">
                <a:solidFill>
                  <a:schemeClr val="tx1"/>
                </a:solidFill>
              </a:rPr>
              <a:t>	</a:t>
            </a:r>
            <a:r>
              <a:rPr lang="fr-FR" sz="1400" dirty="0">
                <a:solidFill>
                  <a:schemeClr val="tx1"/>
                </a:solidFill>
              </a:rPr>
              <a:t>Certaines formations privées ne sont pas présentes sur Parcoursup &gt; </a:t>
            </a:r>
            <a:r>
              <a:rPr lang="fr-FR" sz="1400" b="1" dirty="0">
                <a:solidFill>
                  <a:schemeClr val="tx1"/>
                </a:solidFill>
                <a:effectLst>
                  <a:outerShdw blurRad="38100" dist="38100" dir="2700000" algn="tl">
                    <a:srgbClr val="000000">
                      <a:alpha val="43137"/>
                    </a:srgbClr>
                  </a:outerShdw>
                </a:effectLst>
              </a:rPr>
              <a:t>soyez vigilants </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2447" y="3849227"/>
            <a:ext cx="360001" cy="360001"/>
          </a:xfrm>
          <a:prstGeom prst="rect">
            <a:avLst/>
          </a:prstGeom>
        </p:spPr>
      </p:pic>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7596336" y="3088156"/>
            <a:ext cx="1170000" cy="1628754"/>
          </a:xfrm>
          <a:prstGeom prst="rect">
            <a:avLst/>
          </a:prstGeom>
        </p:spPr>
      </p:pic>
      <p:sp>
        <p:nvSpPr>
          <p:cNvPr id="7" name="Rectangle à coins arrondis 6"/>
          <p:cNvSpPr/>
          <p:nvPr/>
        </p:nvSpPr>
        <p:spPr>
          <a:xfrm>
            <a:off x="3647091" y="119831"/>
            <a:ext cx="511924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b="1" kern="0" dirty="0">
                <a:solidFill>
                  <a:srgbClr val="000091"/>
                </a:solidFill>
                <a:latin typeface="Arial"/>
              </a:rPr>
              <a:t>Les formations disponibles sur Parcoursup</a:t>
            </a:r>
          </a:p>
        </p:txBody>
      </p:sp>
    </p:spTree>
    <p:extLst>
      <p:ext uri="{BB962C8B-B14F-4D97-AF65-F5344CB8AC3E}">
        <p14:creationId xmlns:p14="http://schemas.microsoft.com/office/powerpoint/2010/main" val="365550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a:solidFill>
                  <a:schemeClr val="tx1"/>
                </a:solidFill>
              </a:rPr>
              <a:t>De l’ordre de 10 000 formations en apprentissage disponibles, pour l’essentiel en BTS, BUT, pour des mentions complémentaires ou titres professionnels</a:t>
            </a:r>
          </a:p>
          <a:p>
            <a:pPr marL="285750" lvl="1" indent="-285750">
              <a:lnSpc>
                <a:spcPct val="110000"/>
              </a:lnSpc>
              <a:defRPr/>
            </a:pPr>
            <a:r>
              <a:rPr lang="fr-FR" sz="1600" b="1" dirty="0">
                <a:solidFill>
                  <a:schemeClr val="bg1"/>
                </a:solidFill>
                <a:highlight>
                  <a:srgbClr val="0000FF"/>
                </a:highlight>
              </a:rPr>
              <a:t>Être étudiant apprenti c’est</a:t>
            </a:r>
            <a:r>
              <a:rPr lang="fr-FR" sz="1600" b="1" dirty="0"/>
              <a:t> :  </a:t>
            </a:r>
          </a:p>
          <a:p>
            <a:pPr marL="465750" lvl="2" indent="-285750">
              <a:lnSpc>
                <a:spcPct val="110000"/>
              </a:lnSpc>
              <a:defRPr/>
            </a:pPr>
            <a:r>
              <a:rPr lang="fr-FR" sz="1600" b="1" dirty="0">
                <a:solidFill>
                  <a:schemeClr val="tx1"/>
                </a:solidFill>
              </a:rPr>
              <a:t>Être étudiant et surtout salarié</a:t>
            </a:r>
            <a:endParaRPr lang="fr-FR" sz="1600" b="1" dirty="0">
              <a:solidFill>
                <a:schemeClr val="tx1"/>
              </a:solidFill>
              <a:cs typeface="Arial"/>
            </a:endParaRPr>
          </a:p>
          <a:p>
            <a:pPr marL="465750" lvl="2" indent="-285750">
              <a:lnSpc>
                <a:spcPct val="110000"/>
              </a:lnSpc>
              <a:defRPr/>
            </a:pPr>
            <a:r>
              <a:rPr lang="fr-FR" sz="1500" b="1" dirty="0">
                <a:solidFill>
                  <a:schemeClr val="tx1"/>
                </a:solidFill>
              </a:rPr>
              <a:t>Alterner formation pratique chez un employeur et une formation théorique </a:t>
            </a:r>
            <a:r>
              <a:rPr lang="fr-FR" sz="1500" dirty="0">
                <a:solidFill>
                  <a:schemeClr val="tx1"/>
                </a:solidFill>
              </a:rPr>
              <a:t>dans un établissement (ex : un centre de formation d’apprentis - CFA)</a:t>
            </a:r>
            <a:endParaRPr lang="fr-FR" sz="1500" b="1" dirty="0">
              <a:solidFill>
                <a:schemeClr val="tx1"/>
              </a:solidFill>
              <a:cs typeface="Arial"/>
            </a:endParaRPr>
          </a:p>
          <a:p>
            <a:pPr marL="465750" lvl="2" indent="-285750">
              <a:lnSpc>
                <a:spcPct val="110000"/>
              </a:lnSpc>
              <a:defRPr/>
            </a:pPr>
            <a:r>
              <a:rPr lang="fr-FR" sz="1500" b="1" dirty="0">
                <a:solidFill>
                  <a:schemeClr val="tx1"/>
                </a:solidFill>
              </a:rPr>
              <a:t>Un plus pour trouver du travail en fin de formation et  vous insérer 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employeur</a:t>
            </a:r>
          </a:p>
          <a:p>
            <a:pPr marL="1076325" lvl="1" indent="0">
              <a:lnSpc>
                <a:spcPct val="110000"/>
              </a:lnSpc>
              <a:buNone/>
              <a:defRPr/>
            </a:pPr>
            <a:r>
              <a:rPr lang="fr-FR" sz="1600" b="1" dirty="0">
                <a:solidFill>
                  <a:schemeClr val="tx1"/>
                </a:solidFill>
              </a:rPr>
              <a:t>Des ressources disponibles sur parcoursup.gouv.fr </a:t>
            </a:r>
            <a:r>
              <a:rPr lang="fr-FR" sz="1200" dirty="0">
                <a:solidFill>
                  <a:schemeClr val="tx1"/>
                </a:solidFill>
              </a:rPr>
              <a:t>(espace </a:t>
            </a:r>
            <a:r>
              <a:rPr lang="fr-FR" sz="1200" i="1" u="sng" dirty="0">
                <a:solidFill>
                  <a:schemeClr val="tx1"/>
                </a:solidFill>
              </a:rPr>
              <a:t>Trouver une formation</a:t>
            </a:r>
            <a:r>
              <a:rPr lang="fr-FR" sz="1200" dirty="0">
                <a:solidFill>
                  <a:schemeClr val="tx1"/>
                </a:solidFill>
              </a:rPr>
              <a:t>)</a:t>
            </a: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38628" y="3944802"/>
            <a:ext cx="360001" cy="360001"/>
          </a:xfrm>
          <a:prstGeom prst="rect">
            <a:avLst/>
          </a:prstGeom>
        </p:spPr>
      </p:pic>
      <p:sp>
        <p:nvSpPr>
          <p:cNvPr id="7" name="Rectangle à coins arrondis 6"/>
          <p:cNvSpPr/>
          <p:nvPr/>
        </p:nvSpPr>
        <p:spPr>
          <a:xfrm>
            <a:off x="3720662" y="119831"/>
            <a:ext cx="504567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formations en apprentissage sur Parcoursup</a:t>
            </a:r>
          </a:p>
        </p:txBody>
      </p:sp>
    </p:spTree>
    <p:extLst>
      <p:ext uri="{BB962C8B-B14F-4D97-AF65-F5344CB8AC3E}">
        <p14:creationId xmlns:p14="http://schemas.microsoft.com/office/powerpoint/2010/main" val="338852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10" name="ZoneTexte 9"/>
          <p:cNvSpPr txBox="1"/>
          <p:nvPr/>
        </p:nvSpPr>
        <p:spPr>
          <a:xfrm>
            <a:off x="5167624" y="1354073"/>
            <a:ext cx="3598712" cy="3564053"/>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des formations</a:t>
            </a:r>
            <a:r>
              <a:rPr lang="fr-FR" sz="1200" dirty="0"/>
              <a:t> en utilisant des  mots clés, une zone géographique ou d’autres critères de recherche comme le type de formation, les spécialités, un aménagement spécifique, etc.)</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a:p>
            <a:pPr lvl="0" defTabSz="457200">
              <a:spcBef>
                <a:spcPct val="20000"/>
              </a:spcBef>
              <a:buClr>
                <a:srgbClr val="FF0000"/>
              </a:buClr>
              <a:buSzPct val="100000"/>
              <a:defRPr/>
            </a:pPr>
            <a:endParaRPr lang="fr-FR" sz="1200" dirty="0"/>
          </a:p>
          <a:p>
            <a:pPr lvl="0" defTabSz="457200">
              <a:spcBef>
                <a:spcPct val="20000"/>
              </a:spcBef>
              <a:buClr>
                <a:srgbClr val="FF0000"/>
              </a:buClr>
              <a:buSzPct val="100000"/>
              <a:defRPr/>
            </a:pPr>
            <a:r>
              <a:rPr lang="fr-FR" sz="1200" b="1" dirty="0">
                <a:solidFill>
                  <a:schemeClr val="bg1"/>
                </a:solidFill>
                <a:highlight>
                  <a:srgbClr val="0000FF"/>
                </a:highlight>
              </a:rPr>
              <a:t>Découvrez des formations</a:t>
            </a:r>
          </a:p>
          <a:p>
            <a:pPr lvl="0"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0000FF"/>
                </a:highlight>
              </a:rPr>
              <a:t>Retenez vos favoris </a:t>
            </a:r>
            <a:r>
              <a:rPr lang="fr-FR" sz="1200" dirty="0"/>
              <a:t> pour garder la mémoire de vos recherches</a:t>
            </a:r>
          </a:p>
          <a:p>
            <a:pPr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0000FF"/>
                </a:highlight>
              </a:rPr>
              <a:t>Comparer les formations entre elles</a:t>
            </a:r>
            <a:r>
              <a:rPr lang="fr-FR" sz="1200" dirty="0"/>
              <a:t> pour faire le choix qui vous convient</a:t>
            </a:r>
          </a:p>
          <a:p>
            <a:pPr lvl="0" defTabSz="457200">
              <a:spcBef>
                <a:spcPct val="20000"/>
              </a:spcBef>
              <a:buClr>
                <a:srgbClr val="FF0000"/>
              </a:buClr>
              <a:buSzPct val="100000"/>
              <a:defRPr/>
            </a:pPr>
            <a:endParaRPr lang="fr-FR" sz="1200" dirty="0"/>
          </a:p>
        </p:txBody>
      </p:sp>
      <p:sp>
        <p:nvSpPr>
          <p:cNvPr id="7" name="Rectangle à coins arrondis 6"/>
          <p:cNvSpPr/>
          <p:nvPr/>
        </p:nvSpPr>
        <p:spPr>
          <a:xfrm>
            <a:off x="3258207" y="76969"/>
            <a:ext cx="545306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rgbClr val="FF0000"/>
                </a:solidFill>
                <a:highlight>
                  <a:srgbClr val="0000FF"/>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bg2"/>
                </a:solidFill>
              </a:rPr>
              <a:t>Nouveauté 2025 </a:t>
            </a:r>
            <a:r>
              <a:rPr lang="fr-FR" sz="1200" dirty="0">
                <a:solidFill>
                  <a:srgbClr val="000091"/>
                </a:solidFill>
              </a:rPr>
              <a:t>: sur le site </a:t>
            </a:r>
            <a:r>
              <a:rPr lang="fr-FR" sz="1200" u="sng" dirty="0">
                <a:solidFill>
                  <a:srgbClr val="3333CC"/>
                </a:solidFill>
              </a:rPr>
              <a:t>parcoursup.gouv.fr</a:t>
            </a:r>
            <a:r>
              <a:rPr lang="fr-FR" sz="1200" dirty="0">
                <a:solidFill>
                  <a:srgbClr val="000091"/>
                </a:solidFill>
              </a:rPr>
              <a:t> (espace Ressources) un 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000091"/>
                </a:solidFill>
                <a:effectLst>
                  <a:outerShdw blurRad="38100" dist="38100" dir="2700000" algn="tl">
                    <a:srgbClr val="000000">
                      <a:alpha val="43137"/>
                    </a:srgbClr>
                  </a:outerShdw>
                </a:effectLst>
              </a:rPr>
              <a:t>Vérifier 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rgbClr val="000091"/>
                </a:solidFill>
              </a:rPr>
              <a:t>On 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2932386" y="195486"/>
            <a:ext cx="5778883"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0091"/>
                </a:solidFil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0487" y="3835247"/>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13" y="1275606"/>
            <a:ext cx="4396594" cy="2285209"/>
          </a:xfrm>
          <a:prstGeom prst="rect">
            <a:avLst/>
          </a:prstGeom>
        </p:spPr>
      </p:pic>
      <p:pic>
        <p:nvPicPr>
          <p:cNvPr id="11"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53889" y="2987155"/>
            <a:ext cx="360001" cy="360001"/>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5"/>
          <a:stretch>
            <a:fillRect/>
          </a:stretch>
        </p:blipFill>
        <p:spPr>
          <a:xfrm>
            <a:off x="7314402" y="2503223"/>
            <a:ext cx="949574" cy="1332024"/>
          </a:xfrm>
          <a:prstGeom prst="rect">
            <a:avLst/>
          </a:prstGeom>
        </p:spPr>
      </p:pic>
    </p:spTree>
    <p:extLst>
      <p:ext uri="{BB962C8B-B14F-4D97-AF65-F5344CB8AC3E}">
        <p14:creationId xmlns:p14="http://schemas.microsoft.com/office/powerpoint/2010/main" val="281465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0000FF"/>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rgbClr val="FF0000"/>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p>
          <a:p>
            <a:pPr marL="177800">
              <a:spcBef>
                <a:spcPts val="300"/>
              </a:spcBef>
              <a:spcAft>
                <a:spcPts val="300"/>
              </a:spcAft>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2024)</a:t>
            </a:r>
            <a:br>
              <a:rPr lang="fr-FR" sz="1200" dirty="0">
                <a:solidFill>
                  <a:schemeClr val="accent1"/>
                </a:solidFill>
              </a:rPr>
            </a:br>
            <a:r>
              <a:rPr lang="fr-FR" sz="1200" dirty="0"/>
              <a:t/>
            </a:r>
            <a:br>
              <a:rPr lang="fr-FR" sz="1200" dirty="0"/>
            </a:br>
            <a:r>
              <a:rPr lang="fr-FR" sz="1200" b="1" dirty="0">
                <a:solidFill>
                  <a:srgbClr val="FF0000"/>
                </a:solidFill>
                <a:highlight>
                  <a:srgbClr val="0000FF"/>
                </a:highlight>
              </a:rPr>
              <a:t>Nouveauté 2025 </a:t>
            </a:r>
            <a:r>
              <a:rPr lang="fr-FR" sz="1200" b="1" dirty="0">
                <a:solidFill>
                  <a:schemeClr val="bg1"/>
                </a:solidFill>
                <a:highlight>
                  <a:srgbClr val="0000FF"/>
                </a:highlight>
              </a:rPr>
              <a:t>: des informations plus riches pour réfléchir avant de faire vos vœux </a:t>
            </a:r>
            <a:r>
              <a:rPr lang="fr-FR" sz="1200" dirty="0">
                <a:solidFill>
                  <a:schemeClr val="accent1"/>
                </a:solidFill>
              </a:rPr>
              <a:t>: le taux d’accès de la formation en 2024 par type de Bac (pour savoir si la formation est très demandée) et des informations sur le profil des lycéens de terminale admis les années précédentes (type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Rectangle à coins arrondis 5"/>
          <p:cNvSpPr/>
          <p:nvPr/>
        </p:nvSpPr>
        <p:spPr>
          <a:xfrm>
            <a:off x="2963917" y="180000"/>
            <a:ext cx="5928292"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500" b="1" kern="0" dirty="0">
                <a:solidFill>
                  <a:srgbClr val="000091"/>
                </a:solidFill>
                <a:latin typeface="Arial"/>
              </a:rPr>
              <a:t>La fiche de formation : l’essentiel pour vous aider à  choisir</a:t>
            </a:r>
          </a:p>
        </p:txBody>
      </p:sp>
    </p:spTree>
    <p:extLst>
      <p:ext uri="{BB962C8B-B14F-4D97-AF65-F5344CB8AC3E}">
        <p14:creationId xmlns:p14="http://schemas.microsoft.com/office/powerpoint/2010/main" val="59374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663918" cy="3370877"/>
          </a:xfrm>
        </p:spPr>
        <p:txBody>
          <a:bodyPr/>
          <a:lstStyle/>
          <a:p>
            <a:pPr marL="0" lvl="1" indent="0" algn="just" defTabSz="457200">
              <a:buClr>
                <a:srgbClr val="FF0000"/>
              </a:buClr>
              <a:buNone/>
              <a:defRPr/>
            </a:pPr>
            <a:r>
              <a:rPr lang="fr-FR" sz="1200" b="1" dirty="0">
                <a:solidFill>
                  <a:schemeClr val="tx1"/>
                </a:solidFill>
              </a:rPr>
              <a:t>Une offre mise à jour pour la rentrée 2025</a:t>
            </a:r>
          </a:p>
          <a:p>
            <a:pPr marL="0" lvl="1" indent="0" algn="just" defTabSz="457200">
              <a:buClr>
                <a:srgbClr val="FF0000"/>
              </a:buClr>
              <a:buNone/>
              <a:defRPr/>
            </a:pPr>
            <a:r>
              <a:rPr lang="fr-FR" sz="1200" b="1" dirty="0">
                <a:solidFill>
                  <a:schemeClr val="tx1"/>
                </a:solidFill>
              </a:rPr>
              <a:t>Au niveau du résultats de la recherche, un premier niveau d’informations </a:t>
            </a:r>
            <a:r>
              <a:rPr lang="fr-FR" sz="1200" dirty="0">
                <a:solidFill>
                  <a:schemeClr val="tx1"/>
                </a:solidFill>
              </a:rPr>
              <a:t>: </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Des suggestions de formations similaires</a:t>
            </a:r>
            <a:r>
              <a:rPr lang="fr-FR" sz="1200" dirty="0">
                <a:solidFill>
                  <a:schemeClr val="tx1"/>
                </a:solidFill>
              </a:rPr>
              <a:t> pour vous permettre de découvrir des formations que vous ne connaissiez pas et élargir vos choix</a:t>
            </a:r>
          </a:p>
          <a:p>
            <a:pPr marL="11112" lvl="1" indent="0" algn="just" defTabSz="457200">
              <a:spcBef>
                <a:spcPts val="1200"/>
              </a:spcBef>
              <a:spcAft>
                <a:spcPts val="0"/>
              </a:spcAft>
              <a:buClr>
                <a:srgbClr val="FF0000"/>
              </a:buClr>
              <a:buNone/>
              <a:defRPr/>
            </a:pPr>
            <a:r>
              <a:rPr lang="fr-FR" sz="1200" b="1" dirty="0">
                <a:solidFill>
                  <a:schemeClr val="tx1"/>
                </a:solidFill>
              </a:rPr>
              <a:t>Vous aider à préparer vos choix de vœux, deux nouvelles fonctionnalités : </a:t>
            </a:r>
          </a:p>
          <a:p>
            <a:pPr marL="180975" lvl="1" indent="-169863" algn="just" defTabSz="457200">
              <a:buClr>
                <a:srgbClr val="FF0000"/>
              </a:buClr>
              <a:buFont typeface="Arial-ItalicMT" charset="0"/>
              <a:buChar char="&gt;"/>
              <a:defRPr/>
            </a:pPr>
            <a:r>
              <a:rPr lang="fr-FR" sz="1200" b="1" dirty="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Comparer les formations qui vous intéressent grâce au comparateur</a:t>
            </a:r>
            <a:r>
              <a:rPr lang="fr-FR" sz="1200" dirty="0">
                <a:solidFill>
                  <a:schemeClr val="tx1"/>
                </a:solidFill>
              </a:rPr>
              <a:t> (jusqu’à 5 formations comparées en même temps)</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carte des formations 2025 à partir du 18 décembre 2024</a:t>
            </a:r>
          </a:p>
        </p:txBody>
      </p:sp>
    </p:spTree>
    <p:extLst>
      <p:ext uri="{BB962C8B-B14F-4D97-AF65-F5344CB8AC3E}">
        <p14:creationId xmlns:p14="http://schemas.microsoft.com/office/powerpoint/2010/main" val="303792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2024 et les possibilités d’accès  dans la formation pour les lycéens de terminale au cours des 3 dernières années </a:t>
            </a:r>
            <a:r>
              <a:rPr lang="fr-FR" sz="1400" b="1" i="1" dirty="0">
                <a:solidFill>
                  <a:srgbClr val="FF0000"/>
                </a:solidFill>
                <a:highlight>
                  <a:srgbClr val="0000FF"/>
                </a:highlight>
              </a:rPr>
              <a:t>Nouveauté 2025 </a:t>
            </a:r>
            <a:endParaRPr lang="fr-FR" sz="1300" i="1" dirty="0">
              <a:solidFill>
                <a:schemeClr val="tx1"/>
              </a:solidFill>
            </a:endParaRP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d’emploi des sortants de la formation </a:t>
            </a:r>
            <a:r>
              <a:rPr lang="fr-FR" sz="1400" b="1" i="1" dirty="0">
                <a:solidFill>
                  <a:srgbClr val="FF0000"/>
                </a:solidFill>
                <a:highlight>
                  <a:srgbClr val="0000FF"/>
                </a:highlight>
              </a:rPr>
              <a:t>Nouveauté 2025 </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22047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1258957"/>
            <a:ext cx="8424000" cy="3164289"/>
          </a:xfrm>
        </p:spPr>
        <p:txBody>
          <a:bodyPr/>
          <a:lstStyle/>
          <a:p>
            <a:r>
              <a:rPr lang="fr-FR" sz="3600" b="1" dirty="0">
                <a:solidFill>
                  <a:srgbClr val="000091"/>
                </a:solidFill>
              </a:rPr>
              <a:t>Parcoursup 2025 en 3 étapes</a:t>
            </a:r>
          </a:p>
          <a:p>
            <a:pPr algn="just"/>
            <a:endParaRPr lang="fr-FR" sz="2400" b="1" dirty="0">
              <a:solidFill>
                <a:schemeClr val="tx1"/>
              </a:solidFill>
            </a:endParaRPr>
          </a:p>
          <a:p>
            <a:pPr algn="just"/>
            <a:r>
              <a:rPr lang="fr-FR" sz="2400" b="1" dirty="0">
                <a:solidFill>
                  <a:srgbClr val="000091"/>
                </a:solidFill>
              </a:rPr>
              <a:t>Tout ce qu’il faut savoir pour préparer et réussir son entrée dans l’enseignement supérieur </a:t>
            </a:r>
          </a:p>
          <a:p>
            <a:pPr algn="just"/>
            <a:endParaRPr lang="fr-FR" sz="2400" b="1" dirty="0">
              <a:solidFill>
                <a:schemeClr val="tx1"/>
              </a:solidFill>
            </a:endParaRPr>
          </a:p>
        </p:txBody>
      </p:sp>
      <p:pic>
        <p:nvPicPr>
          <p:cNvPr id="5" name="Image 4">
            <a:extLst>
              <a:ext uri="{FF2B5EF4-FFF2-40B4-BE49-F238E27FC236}">
                <a16:creationId xmlns:a16="http://schemas.microsoft.com/office/drawing/2014/main" id="{BFBCB92B-FCD8-44D2-B856-C9F684EBBBCE}"/>
              </a:ext>
            </a:extLst>
          </p:cNvPr>
          <p:cNvPicPr>
            <a:picLocks noChangeAspect="1"/>
          </p:cNvPicPr>
          <p:nvPr/>
        </p:nvPicPr>
        <p:blipFill>
          <a:blip r:embed="rId2"/>
          <a:stretch>
            <a:fillRect/>
          </a:stretch>
        </p:blipFill>
        <p:spPr>
          <a:xfrm>
            <a:off x="6935408" y="2727917"/>
            <a:ext cx="1414831" cy="1910990"/>
          </a:xfrm>
          <a:prstGeom prst="rect">
            <a:avLst/>
          </a:prstGeom>
        </p:spPr>
      </p:pic>
      <p:pic>
        <p:nvPicPr>
          <p:cNvPr id="7"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03444" y="3367025"/>
            <a:ext cx="632774" cy="632774"/>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000" dirty="0"/>
              <a:t>Les modalités d’examen affichés pour chaque formation</a:t>
            </a:r>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400" b="1" dirty="0">
                <a:solidFill>
                  <a:schemeClr val="bg1"/>
                </a:solidFill>
                <a:highlight>
                  <a:srgbClr val="0000FF"/>
                </a:highlight>
              </a:rPr>
              <a:t>Dans les formations sélectives (classes prépa, BUT, BTS, écoles, IFSI…)</a:t>
            </a:r>
          </a:p>
          <a:p>
            <a:r>
              <a:rPr lang="fr-FR" sz="14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 </a:t>
            </a:r>
          </a:p>
          <a:p>
            <a:endParaRPr lang="fr-FR" sz="500" dirty="0"/>
          </a:p>
          <a:p>
            <a:r>
              <a:rPr lang="fr-FR" sz="1400" b="1" dirty="0">
                <a:solidFill>
                  <a:schemeClr val="bg1"/>
                </a:solidFill>
                <a:highlight>
                  <a:srgbClr val="0000FF"/>
                </a:highlight>
              </a:rPr>
              <a:t>Dans les formations non sélectives (licences, PPPE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4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3300248" y="87534"/>
            <a:ext cx="55522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163342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détaillée</a:t>
            </a:r>
            <a:br>
              <a:rPr lang="fr-FR" sz="1400" dirty="0"/>
            </a:br>
            <a:r>
              <a:rPr lang="fr-FR" sz="1400" dirty="0"/>
              <a:t/>
            </a: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r>
              <a:rPr lang="fr-FR" sz="1400" dirty="0"/>
              <a:t/>
            </a:r>
            <a:br>
              <a:rPr lang="fr-FR" sz="1400" dirty="0"/>
            </a:br>
            <a:r>
              <a:rPr lang="fr-FR" sz="1400" dirty="0"/>
              <a:t/>
            </a:r>
            <a:br>
              <a:rPr lang="fr-FR" sz="1400" dirty="0"/>
            </a:br>
            <a:r>
              <a:rPr lang="fr-FR" sz="1400" dirty="0"/>
              <a:t/>
            </a: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r>
              <a:rPr lang="fr-FR" sz="1400" dirty="0">
                <a:latin typeface="Marianne Light" panose="02000000000000000000" pitchFamily="2" charset="0"/>
              </a:rPr>
              <a:t/>
            </a: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401871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r>
              <a:rPr lang="fr-FR" sz="1000" dirty="0"/>
              <a:t/>
            </a: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à coins arrondis 6"/>
          <p:cNvSpPr/>
          <p:nvPr/>
        </p:nvSpPr>
        <p:spPr>
          <a:xfrm>
            <a:off x="3741684" y="87534"/>
            <a:ext cx="5110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a:t>
            </a:r>
            <a:r>
              <a:rPr lang="fr-FR" sz="1400" b="1" kern="0" dirty="0" smtClean="0">
                <a:solidFill>
                  <a:srgbClr val="000091"/>
                </a:solidFill>
                <a:latin typeface="Arial"/>
              </a:rPr>
              <a:t>des </a:t>
            </a:r>
            <a:r>
              <a:rPr lang="fr-FR" sz="1400" b="1" kern="0" dirty="0">
                <a:solidFill>
                  <a:srgbClr val="000091"/>
                </a:solidFill>
                <a:latin typeface="Arial"/>
              </a:rPr>
              <a:t>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type de baccalauréat </a:t>
            </a:r>
            <a:r>
              <a:rPr lang="fr-FR" sz="1000" dirty="0"/>
              <a:t>dans chaque formation pour voir si la formation était très demandée ou si elle a accueilli tous les candidats</a:t>
            </a:r>
            <a:br>
              <a:rPr lang="fr-FR" sz="1000" dirty="0"/>
            </a:br>
            <a:r>
              <a:rPr lang="fr-FR" sz="1000" dirty="0"/>
              <a:t/>
            </a: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389879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types de bac au cours des 3 dernières années </a:t>
            </a:r>
          </a:p>
        </p:txBody>
      </p:sp>
      <p:sp>
        <p:nvSpPr>
          <p:cNvPr id="12" name="Rectangle à coins arrondis 11"/>
          <p:cNvSpPr/>
          <p:nvPr/>
        </p:nvSpPr>
        <p:spPr>
          <a:xfrm>
            <a:off x="3773214" y="87534"/>
            <a:ext cx="507923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a:t>
            </a:r>
            <a:r>
              <a:rPr lang="fr-FR" sz="1400" b="1" kern="0" dirty="0" smtClean="0">
                <a:solidFill>
                  <a:srgbClr val="000091"/>
                </a:solidFill>
                <a:latin typeface="Arial"/>
              </a:rPr>
              <a:t>des </a:t>
            </a:r>
            <a:r>
              <a:rPr lang="fr-FR" sz="1400" b="1" kern="0" dirty="0">
                <a:solidFill>
                  <a:srgbClr val="000091"/>
                </a:solidFill>
                <a:latin typeface="Arial"/>
              </a:rPr>
              <a:t>données plus claires, plus riches, plus utiles</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203409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3683586" y="87534"/>
            <a:ext cx="516886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informer mieux sur l’insertion professionnelle des étudiants</a:t>
            </a: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a:t>&gt;&gt; une rubrique dédiée à l’information sur la poursuite d’études et l’insertion professionnelle des étudiants  </a:t>
            </a:r>
            <a:br>
              <a:rPr lang="fr-FR" sz="1400" dirty="0"/>
            </a:br>
            <a:r>
              <a:rPr lang="fr-FR" sz="1400" dirty="0"/>
              <a:t/>
            </a:r>
            <a:br>
              <a:rPr lang="fr-FR" sz="1400" dirty="0"/>
            </a:br>
            <a:r>
              <a:rPr lang="fr-FR" sz="1400" dirty="0"/>
              <a:t>&gt;&gt; l’information sur la réussite (statistiques du SIES)</a:t>
            </a:r>
            <a:br>
              <a:rPr lang="fr-FR" sz="1400" dirty="0"/>
            </a:br>
            <a:r>
              <a:rPr lang="fr-FR" sz="1400" dirty="0"/>
              <a:t/>
            </a:r>
            <a:br>
              <a:rPr lang="fr-FR" sz="1400" dirty="0"/>
            </a:br>
            <a:r>
              <a:rPr lang="fr-FR" sz="1400" dirty="0"/>
              <a:t>&gt;&gt; </a:t>
            </a:r>
            <a:r>
              <a:rPr lang="fr-FR" sz="1400" dirty="0">
                <a:solidFill>
                  <a:srgbClr val="FF0000"/>
                </a:solidFill>
              </a:rPr>
              <a:t>Nouveautés 2025 </a:t>
            </a:r>
            <a:r>
              <a:rPr lang="fr-FR" sz="1400" dirty="0"/>
              <a:t>:  plus de 75 % des formations couvertes par les statistiques d’insertion</a:t>
            </a:r>
          </a:p>
          <a:p>
            <a:r>
              <a:rPr lang="fr-FR" sz="1300" b="0" dirty="0"/>
              <a:t>-</a:t>
            </a:r>
            <a:r>
              <a:rPr lang="fr-FR" sz="1300" dirty="0"/>
              <a:t> </a:t>
            </a:r>
            <a:r>
              <a:rPr lang="fr-FR" sz="1300" b="0" dirty="0"/>
              <a:t>Licences générales</a:t>
            </a:r>
          </a:p>
          <a:p>
            <a:r>
              <a:rPr lang="fr-FR" sz="1300" b="0" dirty="0"/>
              <a:t>- BTS agricoles</a:t>
            </a:r>
          </a:p>
          <a:p>
            <a:r>
              <a:rPr lang="fr-FR" sz="1300" b="0" dirty="0"/>
              <a:t>- Écoles d’ingénieur, de commerce et de management</a:t>
            </a:r>
          </a:p>
          <a:p>
            <a:endParaRPr lang="fr-FR" sz="1400" b="0" dirty="0"/>
          </a:p>
          <a:p>
            <a:r>
              <a:rPr lang="fr-FR" sz="1400" u="sng" dirty="0"/>
              <a:t>A venir </a:t>
            </a:r>
            <a:r>
              <a:rPr lang="fr-FR" sz="1400" dirty="0"/>
              <a:t>: des données sur le salaire indicatif net/mois observé à l’échelle nationale un an après la sortie des études</a:t>
            </a:r>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86171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É</a:t>
            </a:r>
            <a:r>
              <a:rPr lang="fr-FR" sz="1400" b="1" kern="0" dirty="0" smtClean="0">
                <a:solidFill>
                  <a:srgbClr val="000091"/>
                </a:solidFill>
                <a:latin typeface="Arial"/>
              </a:rPr>
              <a:t>léments </a:t>
            </a:r>
            <a:r>
              <a:rPr lang="fr-FR" sz="1400" b="1" kern="0" dirty="0">
                <a:solidFill>
                  <a:srgbClr val="000091"/>
                </a:solidFill>
                <a:latin typeface="Arial"/>
              </a:rPr>
              <a:t>à prendre en compte dans son choix </a:t>
            </a:r>
          </a:p>
        </p:txBody>
      </p:sp>
    </p:spTree>
    <p:extLst>
      <p:ext uri="{BB962C8B-B14F-4D97-AF65-F5344CB8AC3E}">
        <p14:creationId xmlns:p14="http://schemas.microsoft.com/office/powerpoint/2010/main" val="65224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26/03/2025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a:solidFill>
                  <a:schemeClr val="bg1"/>
                </a:solidFill>
                <a:highlight>
                  <a:srgbClr val="0000FF"/>
                </a:highlight>
              </a:rPr>
              <a:t>Les lycéens doivent d’abord se créer un compte Parcoursup: </a:t>
            </a:r>
            <a:r>
              <a:rPr lang="fr-FR" sz="1400" dirty="0">
                <a:solidFill>
                  <a:schemeClr val="bg1"/>
                </a:solidFill>
              </a:rPr>
              <a:t> </a:t>
            </a:r>
            <a:r>
              <a:rPr lang="fr-FR" sz="1200" dirty="0">
                <a:solidFill>
                  <a:schemeClr val="accent1"/>
                </a:solidFill>
              </a:rPr>
              <a:t>en utilisant une adresse valide et régulièrement utilisée et un mot de passe ; si 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a:solidFill>
                  <a:schemeClr val="bg1"/>
                </a:solidFill>
                <a:highlight>
                  <a:srgbClr val="0000FF"/>
                </a:highlight>
              </a:rPr>
              <a:t>Une fois le compte créé, les lycéens se connectent pour commencer la création de votre dossier candidat aurez ; vous aurez besoin de renseigner votre INE</a:t>
            </a:r>
            <a:r>
              <a:rPr lang="fr-FR" sz="1300" b="1" dirty="0">
                <a:solidFill>
                  <a:srgbClr val="3D566E"/>
                </a:solidFill>
              </a:rPr>
              <a:t> </a:t>
            </a:r>
            <a:r>
              <a:rPr lang="fr-FR" sz="13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candidat. 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28</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rgbClr val="ED7454">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287770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943061" y="84866"/>
            <a:ext cx="375038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15 janvier </a:t>
            </a:r>
          </a:p>
          <a:p>
            <a:pPr algn="ctr"/>
            <a:r>
              <a:rPr lang="fr-FR" sz="1400" b="1" kern="0" dirty="0">
                <a:solidFill>
                  <a:srgbClr val="000091"/>
                </a:solidFill>
                <a:latin typeface="Arial"/>
              </a:rPr>
              <a:t>et le 13 mars 2025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5" y="1159811"/>
            <a:ext cx="8236773" cy="3342453"/>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 calendrier Parcoursup en 3 étapes</a:t>
            </a:r>
            <a:endParaRPr lang="fr-FR" b="1" dirty="0">
              <a:solidFill>
                <a:srgbClr val="0000FF"/>
              </a:solidFill>
              <a:cs typeface="Aria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1 </a:t>
            </a:r>
            <a:r>
              <a:rPr lang="fr-FR" sz="1700" b="1" dirty="0">
                <a:solidFill>
                  <a:srgbClr val="0000FF"/>
                </a:solidFill>
              </a:rPr>
              <a:t>: des outils pour vous aider à élaborer votre projet d’orientation</a:t>
            </a: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2 </a:t>
            </a:r>
            <a:r>
              <a:rPr lang="fr-FR" sz="1700" b="1" dirty="0">
                <a:solidFill>
                  <a:srgbClr val="0000FF"/>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sz="1700" b="1" dirty="0">
                <a:solidFill>
                  <a:srgbClr val="0000FF"/>
                </a:solidFill>
              </a:rPr>
              <a:t>L’analyse des candidatures par les enseignants des formations </a:t>
            </a:r>
            <a:r>
              <a:rPr lang="fr-FR" sz="1700" b="1" dirty="0" err="1">
                <a:solidFill>
                  <a:srgbClr val="0000FF"/>
                </a:solidFill>
              </a:rPr>
              <a:t>post-bac</a:t>
            </a:r>
            <a:endParaRPr lang="fr-FR" sz="1700" b="1" dirty="0">
              <a:solidFill>
                <a:srgbClr val="0000FF"/>
              </a:solidFil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3 </a:t>
            </a:r>
            <a:r>
              <a:rPr lang="fr-FR" sz="1700" b="1" dirty="0">
                <a:solidFill>
                  <a:srgbClr val="0000FF"/>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5 conseils pour aborder sereinement Parcoursup</a:t>
            </a:r>
          </a:p>
          <a:p>
            <a:pPr marL="342900" indent="-342900">
              <a:buFont typeface="+mj-lt"/>
              <a:buAutoNum type="arabicPeriod"/>
            </a:pPr>
            <a:endParaRPr lang="fr-FR" dirty="0">
              <a:solidFill>
                <a:srgbClr val="0000FF"/>
              </a:solidFill>
            </a:endParaRPr>
          </a:p>
        </p:txBody>
      </p:sp>
    </p:spTree>
    <p:extLst>
      <p:ext uri="{BB962C8B-B14F-4D97-AF65-F5344CB8AC3E}">
        <p14:creationId xmlns:p14="http://schemas.microsoft.com/office/powerpoint/2010/main" val="1240989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similaires</a:t>
            </a:r>
            <a:r>
              <a:rPr lang="fr-FR" sz="1600" dirty="0">
                <a:solidFill>
                  <a:schemeClr val="tx1"/>
                </a:solidFill>
              </a:rPr>
              <a:t> (</a:t>
            </a:r>
            <a:r>
              <a:rPr lang="fr-FR" sz="16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vœu</a:t>
            </a:r>
            <a:r>
              <a:rPr lang="fr-FR" sz="16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Sauf exception (</a:t>
            </a:r>
            <a:r>
              <a:rPr lang="fr-FR" sz="1600" b="1" dirty="0">
                <a:solidFill>
                  <a:srgbClr val="FF0000"/>
                </a:solidFill>
                <a:highlight>
                  <a:srgbClr val="0000FF"/>
                </a:highlight>
              </a:rPr>
              <a:t>PASS Ile-de-France</a:t>
            </a:r>
            <a:r>
              <a:rPr lang="fr-FR" sz="1600" b="1" dirty="0">
                <a:solidFill>
                  <a:schemeClr val="bg1"/>
                </a:solidFill>
                <a:highlight>
                  <a:srgbClr val="0000FF"/>
                </a:highlight>
              </a:rPr>
              <a:t>), il n’y a pas de vœu multiple pour les licences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a:t>Les 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a:solidFill>
                  <a:srgbClr val="EC130E"/>
                </a:solidFill>
              </a:rPr>
              <a:t>&gt; </a:t>
            </a:r>
            <a:r>
              <a:rPr lang="fr-FR" sz="1600" b="1" dirty="0">
                <a:solidFill>
                  <a:schemeClr val="bg1"/>
                </a:solidFill>
                <a:highlight>
                  <a:srgbClr val="0000FF"/>
                </a:highlight>
              </a:rPr>
              <a:t>Les BTS et les BUT</a:t>
            </a:r>
            <a:r>
              <a:rPr lang="fr-FR" sz="1600" dirty="0">
                <a:solidFill>
                  <a:schemeClr val="tx1"/>
                </a:solidFill>
              </a:rPr>
              <a:t> regroupés par </a:t>
            </a:r>
            <a:r>
              <a:rPr lang="fr-FR" sz="1600" b="1" dirty="0">
                <a:solidFill>
                  <a:schemeClr val="tx1"/>
                </a:solidFill>
              </a:rPr>
              <a:t>spécialité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DN MADE</a:t>
            </a:r>
            <a:r>
              <a:rPr lang="fr-FR" sz="1600" dirty="0">
                <a:solidFill>
                  <a:schemeClr val="tx1"/>
                </a:solidFill>
              </a:rPr>
              <a:t> regroupés 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DCG</a:t>
            </a:r>
            <a:r>
              <a:rPr lang="fr-FR" sz="1600" dirty="0">
                <a:solidFill>
                  <a:schemeClr val="tx1"/>
                </a:solidFill>
              </a:rPr>
              <a:t> (diplôme 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classes prépas</a:t>
            </a:r>
            <a:r>
              <a:rPr lang="fr-FR" sz="1600" b="1" dirty="0"/>
              <a:t> </a:t>
            </a:r>
            <a:r>
              <a:rPr lang="fr-FR" sz="1600" dirty="0">
                <a:solidFill>
                  <a:schemeClr val="tx1"/>
                </a:solidFill>
              </a:rPr>
              <a:t>regroupées </a:t>
            </a:r>
            <a:r>
              <a:rPr lang="fr-FR" sz="1600" b="1" dirty="0">
                <a:solidFill>
                  <a:schemeClr val="tx1"/>
                </a:solidFill>
              </a:rPr>
              <a:t>par voie à l’échelle nationale (</a:t>
            </a:r>
            <a:r>
              <a:rPr lang="fr-FR" sz="1600" b="1" u="sng" dirty="0">
                <a:solidFill>
                  <a:srgbClr val="0000FF"/>
                </a:solidFill>
                <a:effectLst>
                  <a:outerShdw blurRad="38100" dist="38100" dir="2700000" algn="tl">
                    <a:srgbClr val="000000">
                      <a:alpha val="43137"/>
                    </a:srgbClr>
                  </a:outerShdw>
                </a:effectLst>
              </a:rPr>
              <a:t>spécificité de l’internat</a:t>
            </a:r>
            <a:r>
              <a:rPr lang="fr-FR" sz="1600" b="1" dirty="0">
                <a:solidFill>
                  <a:schemeClr val="tx1"/>
                </a:solidFill>
              </a:rPr>
              <a:t>)</a:t>
            </a:r>
          </a:p>
          <a:p>
            <a:pPr>
              <a:spcAft>
                <a:spcPts val="0"/>
              </a:spcAft>
            </a:pPr>
            <a:r>
              <a:rPr lang="fr-FR" sz="1600" b="1" dirty="0">
                <a:solidFill>
                  <a:srgbClr val="EC130E"/>
                </a:solidFill>
              </a:rPr>
              <a:t>&gt; </a:t>
            </a:r>
            <a:r>
              <a:rPr lang="fr-FR" sz="1600" b="1" dirty="0">
                <a:solidFill>
                  <a:schemeClr val="bg1"/>
                </a:solidFill>
                <a:highlight>
                  <a:srgbClr val="0000FF"/>
                </a:highlight>
              </a:rPr>
              <a:t>Les EFTS</a:t>
            </a:r>
            <a:r>
              <a:rPr lang="fr-FR" sz="1600" b="1" dirty="0"/>
              <a:t> </a:t>
            </a:r>
            <a:r>
              <a:rPr lang="fr-FR" sz="1600" dirty="0">
                <a:solidFill>
                  <a:schemeClr val="tx1"/>
                </a:solidFill>
              </a:rPr>
              <a:t>(</a:t>
            </a:r>
            <a:r>
              <a:rPr lang="fr-FR" sz="1600" dirty="0" err="1">
                <a:solidFill>
                  <a:schemeClr val="tx1"/>
                </a:solidFill>
              </a:rPr>
              <a:t>Etabl</a:t>
            </a:r>
            <a:r>
              <a:rPr lang="fr-FR" sz="1600" dirty="0">
                <a:solidFill>
                  <a:schemeClr val="tx1"/>
                </a:solidFill>
              </a:rPr>
              <a:t>. de Formation en Travail Social) regroupés par </a:t>
            </a:r>
            <a:r>
              <a:rPr lang="fr-FR" sz="1600" b="1" dirty="0">
                <a:solidFill>
                  <a:schemeClr val="tx1"/>
                </a:solidFill>
              </a:rPr>
              <a:t>diplôme d’État à l’échelle nationale </a:t>
            </a:r>
          </a:p>
          <a:p>
            <a:pPr>
              <a:spcAft>
                <a:spcPts val="0"/>
              </a:spcAft>
            </a:pPr>
            <a:r>
              <a:rPr lang="fr-FR" sz="1600" b="1" dirty="0">
                <a:solidFill>
                  <a:srgbClr val="EC130E"/>
                </a:solidFill>
              </a:rPr>
              <a:t>&gt; </a:t>
            </a:r>
            <a:r>
              <a:rPr lang="fr-FR" sz="1600" b="1" dirty="0">
                <a:solidFill>
                  <a:schemeClr val="bg1"/>
                </a:solidFill>
                <a:highlight>
                  <a:srgbClr val="0000FF"/>
                </a:highlight>
              </a:rPr>
              <a:t>Les DNA</a:t>
            </a:r>
            <a:r>
              <a:rPr lang="fr-FR" sz="1600" dirty="0">
                <a:solidFill>
                  <a:schemeClr val="tx1"/>
                </a:solidFill>
              </a:rPr>
              <a:t>  (diplôme national d’art) proposés par les écoles d’art du ministère de la culture regroupés par </a:t>
            </a:r>
            <a:r>
              <a:rPr lang="fr-FR" sz="16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val="170299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a:solidFill>
                  <a:schemeClr val="bg1"/>
                </a:solidFill>
                <a:highlight>
                  <a:srgbClr val="0000FF"/>
                </a:highlight>
              </a:rPr>
              <a:t>Les 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p>
          <a:p>
            <a:pPr marL="179388" lvl="0" algn="just"/>
            <a:r>
              <a:rPr lang="fr-FR" sz="1600" b="1" i="1" dirty="0">
                <a:solidFill>
                  <a:schemeClr val="tx1"/>
                </a:solidFill>
              </a:rPr>
              <a:t>Rappel</a:t>
            </a:r>
            <a:r>
              <a:rPr lang="fr-FR" sz="1600" i="1" dirty="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a:solidFill>
                  <a:schemeClr val="bg1"/>
                </a:solidFill>
                <a:highlight>
                  <a:srgbClr val="0000FF"/>
                </a:highlight>
              </a:rPr>
              <a:t>Les 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a:solidFill>
                  <a:schemeClr val="bg1"/>
                </a:solidFill>
                <a:highlight>
                  <a:srgbClr val="0000FF"/>
                </a:highlight>
              </a:rPr>
              <a:t>Le 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a:solidFill>
                  <a:schemeClr val="bg1"/>
                </a:solidFill>
                <a:highlight>
                  <a:srgbClr val="0000FF"/>
                </a:highlight>
              </a:rPr>
              <a:t>Les 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a:solidFill>
                  <a:schemeClr val="bg1"/>
                </a:solidFill>
                <a:highlight>
                  <a:srgbClr val="0000FF"/>
                </a:highlight>
              </a:rPr>
              <a:t>Le 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Tree>
    <p:extLst>
      <p:ext uri="{BB962C8B-B14F-4D97-AF65-F5344CB8AC3E}">
        <p14:creationId xmlns:p14="http://schemas.microsoft.com/office/powerpoint/2010/main" val="2007359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4" name="Rectangle à coins arrondis 3"/>
          <p:cNvSpPr/>
          <p:nvPr/>
        </p:nvSpPr>
        <p:spPr>
          <a:xfrm>
            <a:off x="453761" y="3540266"/>
            <a:ext cx="8332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parcoursup.gouv.fr  </a:t>
            </a: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pour des formations en apprentissage</a:t>
            </a:r>
          </a:p>
        </p:txBody>
      </p:sp>
    </p:spTree>
    <p:extLst>
      <p:ext uri="{BB962C8B-B14F-4D97-AF65-F5344CB8AC3E}">
        <p14:creationId xmlns:p14="http://schemas.microsoft.com/office/powerpoint/2010/main" val="322462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géographique.</a:t>
            </a:r>
            <a:r>
              <a:rPr lang="fr-FR" sz="1400" b="1" dirty="0">
                <a:solidFill>
                  <a:schemeClr val="tx1"/>
                </a:solidFill>
              </a:rPr>
              <a:t>  </a:t>
            </a:r>
            <a:r>
              <a:rPr lang="fr-FR" sz="1400" dirty="0">
                <a:solidFill>
                  <a:schemeClr val="tx1"/>
                </a:solidFill>
              </a:rPr>
              <a:t>Les lycéens peuvent faire des vœux pour les formations qui les intéressent où qu’elles soient, dans leur académie ou en dehors.</a:t>
            </a:r>
            <a:r>
              <a:rPr lang="fr-FR" sz="1400" b="1" u="sng" dirty="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a:solidFill>
                  <a:schemeClr val="bg1"/>
                </a:solidFill>
                <a:highlight>
                  <a:srgbClr val="0000FF"/>
                </a:highlight>
              </a:rPr>
              <a:t>Pour les formations non-sélectives</a:t>
            </a:r>
            <a:r>
              <a:rPr lang="fr-FR" sz="1600" b="1" dirty="0"/>
              <a:t> (licences, PPPE,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licence, le PPPE 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a:solidFill>
                  <a:schemeClr val="tx1"/>
                </a:solidFill>
              </a:rPr>
              <a:t>L’appartenance ou non au 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a:t>
            </a:r>
          </a:p>
        </p:txBody>
      </p:sp>
      <p:sp>
        <p:nvSpPr>
          <p:cNvPr id="8" name="Rectangle à coins arrondis 7"/>
          <p:cNvSpPr/>
          <p:nvPr/>
        </p:nvSpPr>
        <p:spPr>
          <a:xfrm>
            <a:off x="438057" y="4049100"/>
            <a:ext cx="8445546" cy="589807"/>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chemeClr val="bg1"/>
                </a:solidFill>
              </a:rPr>
              <a:t>Point d’attention</a:t>
            </a:r>
            <a:r>
              <a:rPr lang="fr-FR" sz="1300" b="1" kern="0" dirty="0">
                <a:solidFill>
                  <a:schemeClr val="bg1"/>
                </a:solidFill>
              </a:rPr>
              <a:t> </a:t>
            </a:r>
            <a:r>
              <a:rPr lang="fr-FR" sz="1300" kern="0" dirty="0">
                <a:solidFill>
                  <a:schemeClr val="bg1"/>
                </a:solidFill>
              </a:rPr>
              <a:t>: pour les licences, les statistiques sur l’admission des lycéens de terminale au cours des 3 années passées (rubrique « Visualiser les chiffres d’accès à la formation ») sont celles des candidats qui étaient prioritaires pour le secteur de recrutement de la licence.</a:t>
            </a:r>
          </a:p>
        </p:txBody>
      </p:sp>
    </p:spTree>
    <p:extLst>
      <p:ext uri="{BB962C8B-B14F-4D97-AF65-F5344CB8AC3E}">
        <p14:creationId xmlns:p14="http://schemas.microsoft.com/office/powerpoint/2010/main" val="327653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Tree>
    <p:extLst>
      <p:ext uri="{BB962C8B-B14F-4D97-AF65-F5344CB8AC3E}">
        <p14:creationId xmlns:p14="http://schemas.microsoft.com/office/powerpoint/2010/main" val="423862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446088" lvl="1" indent="-268288"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26/03/2025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38</a:t>
            </a:fld>
            <a:endParaRPr lang="fr-F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335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pièces complémentaires demandées par certaines formations</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activités et centres d’intérêt » (facultative)</a:t>
            </a:r>
            <a:endParaRPr lang="fr-FR" sz="16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1187967" y="3820269"/>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2 avril 2025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2 avril 2025 inclus</a:t>
            </a:r>
          </a:p>
        </p:txBody>
      </p:sp>
    </p:spTree>
    <p:extLst>
      <p:ext uri="{BB962C8B-B14F-4D97-AF65-F5344CB8AC3E}">
        <p14:creationId xmlns:p14="http://schemas.microsoft.com/office/powerpoint/2010/main" val="285046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Rectangle à coins arrondis 6"/>
          <p:cNvSpPr/>
          <p:nvPr/>
        </p:nvSpPr>
        <p:spPr>
          <a:xfrm>
            <a:off x="3867808" y="195486"/>
            <a:ext cx="4803886"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kern="0" dirty="0">
                <a:solidFill>
                  <a:srgbClr val="000091"/>
                </a:solidFill>
              </a:rPr>
              <a:t>Des engagements au service des usagers </a:t>
            </a:r>
          </a:p>
        </p:txBody>
      </p:sp>
    </p:spTree>
    <p:extLst>
      <p:ext uri="{BB962C8B-B14F-4D97-AF65-F5344CB8AC3E}">
        <p14:creationId xmlns:p14="http://schemas.microsoft.com/office/powerpoint/2010/main" val="37538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faites...cela 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300" b="1" dirty="0"/>
              <a:t>A noter : </a:t>
            </a:r>
            <a:r>
              <a:rPr lang="fr-FR" sz="1300" dirty="0"/>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dans laquelle le candidat indique :</a:t>
            </a:r>
          </a:p>
          <a:p>
            <a:pPr>
              <a:defRPr/>
            </a:pPr>
            <a:r>
              <a:rPr lang="fr-FR" sz="1600" b="1" dirty="0">
                <a:solidFill>
                  <a:schemeClr val="bg1"/>
                </a:solidFill>
                <a:highlight>
                  <a:srgbClr val="0000FF"/>
                </a:highlight>
              </a:rPr>
              <a:t>s’il souhaite candidater dans des formations hors Parcoursup</a:t>
            </a:r>
            <a:r>
              <a:rPr lang="fr-FR" sz="1600" dirty="0"/>
              <a:t> </a:t>
            </a:r>
          </a:p>
          <a:p>
            <a:pPr>
              <a:defRPr/>
            </a:pPr>
            <a:r>
              <a:rPr lang="fr-FR" sz="1600" b="1" dirty="0">
                <a:solidFill>
                  <a:schemeClr val="bg1"/>
                </a:solidFill>
                <a:highlight>
                  <a:srgbClr val="0000FF"/>
                </a:highlight>
              </a:rPr>
              <a:t>ou s’il a des projets professionnels ou personnels, en dehors de la plateforme</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7" name="Rectangle à coins arrondis 6"/>
          <p:cNvSpPr/>
          <p:nvPr/>
        </p:nvSpPr>
        <p:spPr>
          <a:xfrm>
            <a:off x="342335" y="2680406"/>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33914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stages / job, pratiques culturelles ou sportives, etc.)</a:t>
            </a: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sportif,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
        <p:nvSpPr>
          <p:cNvPr id="7" name="Rectangle à coins arrondis 6"/>
          <p:cNvSpPr/>
          <p:nvPr/>
        </p:nvSpPr>
        <p:spPr>
          <a:xfrm>
            <a:off x="335413" y="3330013"/>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1731264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a:t>
            </a:r>
          </a:p>
        </p:txBody>
      </p:sp>
      <p:sp>
        <p:nvSpPr>
          <p:cNvPr id="3" name="Espace réservé du contenu 2"/>
          <p:cNvSpPr>
            <a:spLocks noGrp="1"/>
          </p:cNvSpPr>
          <p:nvPr>
            <p:ph sz="quarter" idx="4294967295"/>
          </p:nvPr>
        </p:nvSpPr>
        <p:spPr>
          <a:xfrm>
            <a:off x="359999" y="1620000"/>
            <a:ext cx="85324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0000FF"/>
                </a:highlight>
              </a:rPr>
              <a:t>Un questionnaire en ligne sur le site Avenirs de l’Onisep : </a:t>
            </a:r>
            <a:r>
              <a:rPr lang="fr-FR" sz="1400" u="sng" dirty="0">
                <a:hlinkClick r:id="rId2"/>
              </a:rPr>
              <a:t>https://avenirs.onisep.fr/attestation-parcoursup/droit-questionnaire-d-auto-evaluation-2023</a:t>
            </a:r>
            <a:r>
              <a:rPr lang="fr-FR" sz="1400" dirty="0"/>
              <a:t>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a:t>
            </a:r>
            <a:r>
              <a:rPr lang="fr-FR" sz="1600" b="1" dirty="0">
                <a:solidFill>
                  <a:srgbClr val="FF0000"/>
                </a:solidFill>
                <a:sym typeface="Wingdings" panose="05000000000000000000" pitchFamily="2" charset="2"/>
              </a:rPr>
              <a:t>15 janvier 2025</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est à joindre à son dossier Parcoursup avant le 2 avril 2025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179066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44</a:t>
            </a:fld>
            <a:endParaRPr lang="fr-FR"/>
          </a:p>
        </p:txBody>
      </p:sp>
      <p:sp>
        <p:nvSpPr>
          <p:cNvPr id="6" name="Rectangle à coins arrondis 5"/>
          <p:cNvSpPr/>
          <p:nvPr/>
        </p:nvSpPr>
        <p:spPr>
          <a:xfrm>
            <a:off x="5377113" y="127136"/>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a:t>
            </a:r>
            <a:br>
              <a:rPr lang="fr-FR" sz="2200" dirty="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FF0000"/>
              </a:buClr>
              <a:buSzPct val="100000"/>
              <a:buFont typeface="Lucida Grande"/>
              <a:buChar char="&gt;"/>
              <a:defRPr/>
            </a:pPr>
            <a:r>
              <a:rPr lang="fr-FR" sz="1600" b="1" dirty="0"/>
              <a:t>Dans les bulletins sont remontés </a:t>
            </a:r>
            <a:r>
              <a:rPr lang="fr-FR" sz="1600" dirty="0"/>
              <a:t>: </a:t>
            </a:r>
            <a:r>
              <a:rPr lang="fr-FR" sz="1600" dirty="0">
                <a:solidFill>
                  <a:schemeClr val="tx1"/>
                </a:solidFill>
              </a:rPr>
              <a:t>la moyenne de l’élève par discipline, le positionnement de l’élève dans son groupe/classe, les appréciations trimestrielles/semestrielles de 1</a:t>
            </a:r>
            <a:r>
              <a:rPr lang="fr-FR" sz="1600" baseline="30000" dirty="0">
                <a:solidFill>
                  <a:schemeClr val="tx1"/>
                </a:solidFill>
              </a:rPr>
              <a:t>ère</a:t>
            </a:r>
            <a:r>
              <a:rPr lang="fr-FR" sz="1600" dirty="0">
                <a:solidFill>
                  <a:schemeClr val="tx1"/>
                </a:solidFill>
              </a:rPr>
              <a:t> et T</a:t>
            </a:r>
            <a:r>
              <a:rPr lang="fr-FR" sz="1600" baseline="30000" dirty="0">
                <a:solidFill>
                  <a:schemeClr val="tx1"/>
                </a:solidFill>
              </a:rPr>
              <a:t>ale </a:t>
            </a:r>
            <a:r>
              <a:rPr lang="fr-FR" sz="1600" dirty="0">
                <a:solidFill>
                  <a:schemeClr val="tx1"/>
                </a:solidFill>
              </a:rPr>
              <a:t>pour chaque enseignant dans sa discipline</a:t>
            </a:r>
          </a:p>
          <a:p>
            <a:pPr marL="177800" indent="-177800" defTabSz="457200">
              <a:spcBef>
                <a:spcPct val="20000"/>
              </a:spcBef>
              <a:spcAft>
                <a:spcPts val="0"/>
              </a:spcAft>
              <a:buClr>
                <a:srgbClr val="FF0000"/>
              </a:buClr>
              <a:buSzPct val="100000"/>
              <a:buFont typeface="Lucida Grande"/>
              <a:buChar char="&gt;"/>
              <a:defRPr/>
            </a:pPr>
            <a:endParaRPr lang="fr-FR" sz="16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600" b="1" dirty="0"/>
              <a:t>Attention aux « </a:t>
            </a:r>
            <a:r>
              <a:rPr lang="fr-FR" sz="1600" b="1" dirty="0" err="1"/>
              <a:t>fake</a:t>
            </a:r>
            <a:r>
              <a:rPr lang="fr-FR" sz="1600" b="1" dirty="0"/>
              <a:t> news » </a:t>
            </a:r>
            <a:r>
              <a:rPr lang="fr-FR" sz="1600" dirty="0">
                <a:solidFill>
                  <a:schemeClr val="tx1"/>
                </a:solidFill>
              </a:rPr>
              <a:t>: Parcoursup ne remonte pas le décompte des absences !</a:t>
            </a:r>
          </a:p>
          <a:p>
            <a:pPr marL="177800" indent="-177800" defTabSz="457200">
              <a:spcBef>
                <a:spcPct val="20000"/>
              </a:spcBef>
              <a:spcAft>
                <a:spcPts val="0"/>
              </a:spcAft>
              <a:buClr>
                <a:srgbClr val="FF0000"/>
              </a:buClr>
              <a:buSzPct val="100000"/>
              <a:buFont typeface="Lucida Grande"/>
              <a:buChar char="&gt;"/>
              <a:defRPr/>
            </a:pPr>
            <a:endParaRPr lang="fr-FR" sz="12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t>Sauf cas particulier, pas de saisie à réaliser </a:t>
            </a:r>
            <a:r>
              <a:rPr lang="fr-FR" sz="1600" dirty="0"/>
              <a:t>: </a:t>
            </a:r>
            <a:r>
              <a:rPr lang="fr-FR" sz="1600" dirty="0">
                <a:solidFill>
                  <a:schemeClr val="tx1"/>
                </a:solidFill>
              </a:rPr>
              <a:t>ces éléments sont remontés par votre  lycée automatiquement et vous pourrez les vérifier début avril. En cas d’erreurs,</a:t>
            </a:r>
            <a:r>
              <a:rPr lang="fr-FR" sz="1600" b="1" dirty="0">
                <a:solidFill>
                  <a:schemeClr val="tx1"/>
                </a:solidFill>
              </a:rPr>
              <a:t> un signalement doit être fait au chef d’établissement </a:t>
            </a: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
        <p:nvSpPr>
          <p:cNvPr id="7" name="Rectangle à coins arrondis 6"/>
          <p:cNvSpPr/>
          <p:nvPr/>
        </p:nvSpPr>
        <p:spPr>
          <a:xfrm>
            <a:off x="388903" y="3755384"/>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vous ne pouvez pas confirmer vos vœux tant que votre bulletin scolaire du 2ème trimestre (ou 1er semestre) n'est pas remonté dans votre dossier. </a:t>
            </a:r>
          </a:p>
        </p:txBody>
      </p:sp>
      <p:sp>
        <p:nvSpPr>
          <p:cNvPr id="8" name="Rectangle à coins arrondis 7"/>
          <p:cNvSpPr/>
          <p:nvPr/>
        </p:nvSpPr>
        <p:spPr>
          <a:xfrm>
            <a:off x="3352800" y="86105"/>
            <a:ext cx="541225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l’appréciation spécifique des professeurs par discipline, lorsqu’elle est distincte de l’appréciation portée pour chaque trimestre</a:t>
            </a: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sur la capacité à réussir, pour chaque vœu</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chemeClr val="tx1"/>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a:t>
            </a:r>
            <a:r>
              <a:rPr lang="fr-FR" sz="1600" b="1" dirty="0">
                <a:solidFill>
                  <a:schemeClr val="tx1"/>
                </a:solidFill>
              </a:rPr>
              <a:t>consultable par le lycéen </a:t>
            </a:r>
            <a:r>
              <a:rPr lang="fr-FR" sz="1600" dirty="0">
                <a:solidFill>
                  <a:schemeClr val="tx1"/>
                </a:solidFill>
              </a:rPr>
              <a:t>dans son dossier</a:t>
            </a:r>
            <a:r>
              <a:rPr lang="fr-FR" sz="1600" dirty="0"/>
              <a:t> </a:t>
            </a:r>
            <a:r>
              <a:rPr lang="fr-FR" sz="1600" b="1" dirty="0"/>
              <a:t>à partir du 2 juin 2025</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a:p>
        </p:txBody>
      </p:sp>
      <p:sp>
        <p:nvSpPr>
          <p:cNvPr id="7" name="Rectangle à coins arrondis 6"/>
          <p:cNvSpPr/>
          <p:nvPr/>
        </p:nvSpPr>
        <p:spPr>
          <a:xfrm>
            <a:off x="3447393" y="86105"/>
            <a:ext cx="531766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0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47</a:t>
            </a:fld>
            <a:endParaRPr lang="fr-FR"/>
          </a:p>
        </p:txBody>
      </p:sp>
      <p:sp>
        <p:nvSpPr>
          <p:cNvPr id="12" name="Rectangle 11"/>
          <p:cNvSpPr/>
          <p:nvPr/>
        </p:nvSpPr>
        <p:spPr>
          <a:xfrm>
            <a:off x="202602" y="1593347"/>
            <a:ext cx="8424000" cy="3170099"/>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200" b="1" dirty="0">
                <a:solidFill>
                  <a:schemeClr val="bg1"/>
                </a:solidFill>
                <a:highlight>
                  <a:srgbClr val="0000FF"/>
                </a:highlight>
              </a:rPr>
              <a:t>On peut candidater sans évoquer son handicap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La discrimination en raison du handicap est  interdite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Les coordonnées d’un référent handicap sont </a:t>
            </a:r>
            <a:r>
              <a:rPr lang="fr-FR" sz="1200" b="1" dirty="0" err="1">
                <a:solidFill>
                  <a:schemeClr val="bg1"/>
                </a:solidFill>
                <a:highlight>
                  <a:srgbClr val="0000FF"/>
                </a:highlight>
              </a:rPr>
              <a:t>diposnibles</a:t>
            </a:r>
            <a:r>
              <a:rPr lang="fr-FR" sz="1200" b="1" dirty="0">
                <a:solidFill>
                  <a:schemeClr val="bg1"/>
                </a:solidFill>
                <a:highlight>
                  <a:srgbClr val="0000FF"/>
                </a:highlight>
              </a:rPr>
              <a:t> sur chaque fiche de formation</a:t>
            </a:r>
            <a:r>
              <a:rPr lang="fr-FR" sz="1200" b="1" dirty="0">
                <a:solidFill>
                  <a:schemeClr val="tx2"/>
                </a:solidFill>
              </a:rPr>
              <a:t>.</a:t>
            </a:r>
            <a:r>
              <a:rPr lang="fr-FR" sz="1200" b="1" dirty="0"/>
              <a:t> </a:t>
            </a:r>
            <a:r>
              <a:rPr lang="fr-FR" sz="1200" dirty="0"/>
              <a:t>Il a la mission de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Le candidat peut renseigner une fiche de liaison dans son dossier Parcoursup</a:t>
            </a:r>
            <a:r>
              <a:rPr lang="fr-FR" sz="1200" b="1" dirty="0">
                <a:solidFill>
                  <a:schemeClr val="tx2"/>
                </a:solidFill>
              </a:rPr>
              <a:t> </a:t>
            </a:r>
            <a:r>
              <a:rPr lang="fr-FR" sz="1200" dirty="0"/>
              <a:t>pour préciser ses besoins. Cette fiche est </a:t>
            </a:r>
            <a:r>
              <a:rPr lang="fr-FR" sz="1200" b="1" dirty="0"/>
              <a:t>facultative</a:t>
            </a:r>
            <a:r>
              <a:rPr lang="fr-FR" sz="1200" dirty="0"/>
              <a:t> et n’est </a:t>
            </a:r>
            <a:r>
              <a:rPr lang="fr-FR" sz="1200" b="1" dirty="0"/>
              <a:t>pas transmise aux formations </a:t>
            </a:r>
            <a:r>
              <a:rPr lang="fr-FR" sz="1200" dirty="0"/>
              <a:t>pour l’examen des vœux </a:t>
            </a:r>
            <a:r>
              <a:rPr lang="fr-FR" sz="1200" dirty="0">
                <a:sym typeface="Wingdings" panose="05000000000000000000" pitchFamily="2" charset="2"/>
              </a:rPr>
              <a:t> </a:t>
            </a:r>
            <a:r>
              <a:rPr lang="fr-FR" sz="1200" b="1" dirty="0">
                <a:solidFill>
                  <a:srgbClr val="000091"/>
                </a:solidFill>
              </a:rPr>
              <a:t>Le candidat pourra demander à Parcoursup de la transmettre à la formation qu’il aura choisie pour préparer sa rentrée</a:t>
            </a:r>
            <a:r>
              <a:rPr lang="fr-FR" sz="1200" dirty="0"/>
              <a:t>. Cela permet d’anticiper la rentrée étudiante dans le nouvel établissement.</a:t>
            </a:r>
            <a:endParaRPr lang="fr-FR" sz="1200" dirty="0">
              <a:cs typeface="Arial"/>
            </a:endParaRPr>
          </a:p>
          <a:p>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A partir du 2 juin 2025, le candidat peut demander au recteur le réexamen de son dossier</a:t>
            </a:r>
            <a:r>
              <a:rPr lang="fr-FR" sz="1200" b="1" dirty="0"/>
              <a:t> </a:t>
            </a:r>
            <a:r>
              <a:rPr lang="fr-FR" sz="1200" dirty="0"/>
              <a:t>(via la rubrique « contact » dans Parcoursup) s’il ne trouve pas de formation adaptée à ses besoins spécifiques et que sa situation justifie une inscription dans un établissement situé dans une zone géographique déterminée.</a:t>
            </a:r>
            <a:r>
              <a:rPr lang="fr-FR" sz="1600" dirty="0"/>
              <a:t> </a:t>
            </a:r>
            <a:endParaRPr lang="fr-FR" sz="1600" dirty="0">
              <a:cs typeface="Arial"/>
            </a:endParaRPr>
          </a:p>
          <a:p>
            <a:endParaRPr lang="fr-FR" sz="1600" dirty="0"/>
          </a:p>
        </p:txBody>
      </p:sp>
      <p:sp>
        <p:nvSpPr>
          <p:cNvPr id="5" name="Rectangle à coins arrondis 4"/>
          <p:cNvSpPr/>
          <p:nvPr/>
        </p:nvSpPr>
        <p:spPr>
          <a:xfrm>
            <a:off x="3310759" y="86105"/>
            <a:ext cx="545429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L’accompagnement des jeunes en </a:t>
            </a:r>
            <a:r>
              <a:rPr lang="fr-FR" sz="1600" b="1" kern="0" dirty="0" smtClean="0">
                <a:solidFill>
                  <a:srgbClr val="000091"/>
                </a:solidFill>
                <a:latin typeface="Arial"/>
              </a:rPr>
              <a:t>situation </a:t>
            </a:r>
            <a:r>
              <a:rPr lang="fr-FR" sz="1600" b="1" kern="0" dirty="0">
                <a:solidFill>
                  <a:srgbClr val="000091"/>
                </a:solidFill>
                <a:latin typeface="Arial"/>
              </a:rPr>
              <a:t>de handicap</a:t>
            </a:r>
          </a:p>
        </p:txBody>
      </p:sp>
    </p:spTree>
    <p:extLst>
      <p:ext uri="{BB962C8B-B14F-4D97-AF65-F5344CB8AC3E}">
        <p14:creationId xmlns:p14="http://schemas.microsoft.com/office/powerpoint/2010/main" val="974326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EFA0773D-3F28-40F9-B9EA-54498D76AC91}" type="datetime1">
              <a:rPr lang="fr-FR" cap="all" smtClean="0"/>
              <a:t>26/03/2025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48</a:t>
            </a:fld>
            <a:endParaRPr lang="fr-FR"/>
          </a:p>
        </p:txBody>
      </p:sp>
      <p:sp>
        <p:nvSpPr>
          <p:cNvPr id="4" name="Titre 3"/>
          <p:cNvSpPr>
            <a:spLocks noGrp="1"/>
          </p:cNvSpPr>
          <p:nvPr>
            <p:ph type="title"/>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4"/>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sp>
        <p:nvSpPr>
          <p:cNvPr id="8" name="Espace réservé du texte 7"/>
          <p:cNvSpPr>
            <a:spLocks noGrp="1"/>
          </p:cNvSpPr>
          <p:nvPr>
            <p:ph type="body" sz="quarter" idx="16"/>
          </p:nvPr>
        </p:nvSpPr>
        <p:spPr/>
        <p:txBody>
          <a:bodyPr/>
          <a:lstStyle/>
          <a:p>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2964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49</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2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4800" dirty="0">
                <a:solidFill>
                  <a:schemeClr val="accent1"/>
                </a:solidFill>
              </a:rPr>
              <a:t>Parcoursup permet de visualiser, dans un cadre commun à toutes les formations, les </a:t>
            </a:r>
            <a:r>
              <a:rPr lang="fr-FR" sz="4800" b="1" dirty="0">
                <a:solidFill>
                  <a:schemeClr val="accent1"/>
                </a:solidFill>
              </a:rPr>
              <a:t>critères et éléments que les enseignants des formations du supérieur ont défini pour l’examen des candidatures </a:t>
            </a:r>
            <a:r>
              <a:rPr lang="fr-FR" sz="48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4800" b="1" dirty="0">
                <a:solidFill>
                  <a:srgbClr val="FF0000"/>
                </a:solidFill>
              </a:rPr>
              <a:t>Important </a:t>
            </a:r>
            <a:r>
              <a:rPr lang="fr-FR" sz="4800" b="1" dirty="0">
                <a:solidFill>
                  <a:schemeClr val="accent1"/>
                </a:solidFill>
              </a:rPr>
              <a:t>: Parcoursup ne fait jamais l’analyse des candidatures </a:t>
            </a:r>
            <a:r>
              <a:rPr lang="fr-FR" sz="4800" dirty="0">
                <a:solidFill>
                  <a:schemeClr val="accent1"/>
                </a:solidFill>
              </a:rPr>
              <a:t>: ce sont les enseignants des formations du supérieur qui définissent les critères, examinent votre dossier, font des propositions auxquelles vous répondez </a:t>
            </a:r>
          </a:p>
          <a:p>
            <a:pPr marL="179388" algn="just" defTabSz="457200">
              <a:spcBef>
                <a:spcPct val="20000"/>
              </a:spcBef>
              <a:spcAft>
                <a:spcPts val="300"/>
              </a:spcAft>
              <a:buClr>
                <a:srgbClr val="FF0000"/>
              </a:buClr>
              <a:buSzPct val="100000"/>
            </a:pPr>
            <a:r>
              <a:rPr lang="fr-FR" sz="4800" dirty="0">
                <a:solidFill>
                  <a:schemeClr val="accent1"/>
                </a:solidFill>
              </a:rPr>
              <a:t>Parcoursup garantit votre </a:t>
            </a:r>
            <a:r>
              <a:rPr lang="fr-FR" sz="4800" b="1" dirty="0">
                <a:solidFill>
                  <a:schemeClr val="accent1"/>
                </a:solidFill>
              </a:rPr>
              <a:t>droit à l’information : </a:t>
            </a:r>
            <a:r>
              <a:rPr lang="fr-FR" sz="48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3200" b="1" dirty="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r>
              <a:rPr lang="fr-FR" sz="4800" b="1" dirty="0">
                <a:solidFill>
                  <a:schemeClr val="accent1"/>
                </a:solidFill>
              </a:rPr>
              <a:t/>
            </a:r>
            <a:br>
              <a:rPr lang="fr-FR" sz="4800" b="1" dirty="0">
                <a:solidFill>
                  <a:schemeClr val="accent1"/>
                </a:solidFill>
              </a:rPr>
            </a:br>
            <a:r>
              <a:rPr lang="fr-FR" sz="4800" b="1" dirty="0">
                <a:solidFill>
                  <a:srgbClr val="FF0000"/>
                </a:solidFill>
              </a:rPr>
              <a:t>Nouveauté 2025 </a:t>
            </a:r>
            <a:r>
              <a:rPr lang="fr-FR" sz="4800" dirty="0">
                <a:solidFill>
                  <a:schemeClr val="accent1"/>
                </a:solidFill>
              </a:rPr>
              <a:t>: retrouvez dans la rubrique “</a:t>
            </a:r>
            <a:r>
              <a:rPr lang="fr-FR" sz="4800" b="1" dirty="0">
                <a:solidFill>
                  <a:schemeClr val="accent1"/>
                </a:solidFill>
              </a:rPr>
              <a:t>Visualiser les chiffres d’accès à la formation</a:t>
            </a:r>
            <a:r>
              <a:rPr lang="fr-FR" sz="4800" dirty="0">
                <a:solidFill>
                  <a:schemeClr val="accent1"/>
                </a:solidFill>
              </a:rPr>
              <a:t>” des informations sur le taux d’accès (niveau de demande pour la formation) ainsi que sur le profil des lycéens de terminale admis les années précédentes (type de bac, niveau scolaire, choix de parcours au lycée)</a:t>
            </a:r>
          </a:p>
          <a:p>
            <a:pPr marL="179388" algn="just" defTabSz="457200">
              <a:spcBef>
                <a:spcPct val="20000"/>
              </a:spcBef>
              <a:spcAft>
                <a:spcPts val="300"/>
              </a:spcAft>
              <a:buClr>
                <a:srgbClr val="FF0000"/>
              </a:buClr>
              <a:buSzPct val="100000"/>
            </a:pPr>
            <a:r>
              <a:rPr lang="fr-FR" sz="4800" b="1" u="sng" dirty="0">
                <a:solidFill>
                  <a:schemeClr val="tx1"/>
                </a:solidFill>
              </a:rPr>
              <a:t>Notre objectif</a:t>
            </a:r>
            <a:r>
              <a:rPr lang="fr-FR" sz="4800" b="1" dirty="0">
                <a:solidFill>
                  <a:schemeClr val="tx1"/>
                </a:solidFill>
              </a:rPr>
              <a:t> : vous aider à découvrir des formations, à comparer, à vous repérer et à faire vos choix</a:t>
            </a:r>
          </a:p>
          <a:p>
            <a:pPr marL="179388" algn="just" defTabSz="457200">
              <a:spcBef>
                <a:spcPct val="20000"/>
              </a:spcBef>
              <a:spcAft>
                <a:spcPts val="300"/>
              </a:spcAft>
              <a:buClr>
                <a:srgbClr val="FF0000"/>
              </a:buClr>
              <a:buSzPct val="100000"/>
            </a:pPr>
            <a:endParaRPr lang="fr-FR" sz="3200" dirty="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4800" dirty="0">
                <a:solidFill>
                  <a:schemeClr val="accent1"/>
                </a:solidFill>
              </a:rPr>
              <a:t>Dans la rubrique “</a:t>
            </a:r>
            <a:r>
              <a:rPr lang="fr-FR" sz="4800" b="1" dirty="0">
                <a:solidFill>
                  <a:schemeClr val="accent1"/>
                </a:solidFill>
              </a:rPr>
              <a:t>Poursuivre ses études et connaître les débouchés</a:t>
            </a:r>
            <a:r>
              <a:rPr lang="fr-FR" sz="4800" dirty="0">
                <a:solidFill>
                  <a:schemeClr val="accent1"/>
                </a:solidFill>
              </a:rPr>
              <a:t>”, vous pourrez consulter des données nouvelles sur la réussite ainsi que l’insertion professionnelle et les conditions d’embauche à la sortie des formations </a:t>
            </a:r>
          </a:p>
          <a:p>
            <a:pPr marL="179388" algn="just" defTabSz="457200">
              <a:spcBef>
                <a:spcPct val="20000"/>
              </a:spcBef>
              <a:spcAft>
                <a:spcPts val="300"/>
              </a:spcAft>
              <a:buClr>
                <a:srgbClr val="FF0000"/>
              </a:buClr>
              <a:buSzPct val="100000"/>
            </a:pPr>
            <a:r>
              <a:rPr lang="fr-FR" sz="4800" b="1" dirty="0">
                <a:solidFill>
                  <a:srgbClr val="FF0000"/>
                </a:solidFill>
              </a:rPr>
              <a:t>Nouveauté 2025 : </a:t>
            </a:r>
            <a:r>
              <a:rPr lang="fr-FR" sz="4800" dirty="0">
                <a:solidFill>
                  <a:schemeClr val="accent1"/>
                </a:solidFill>
              </a:rPr>
              <a:t>les données sur l’insertion professionnelle sont étendues aux licences universitaires, écoles de commerce et d’ingénieurs </a:t>
            </a:r>
            <a:r>
              <a:rPr lang="fr-FR" sz="4800" b="1" dirty="0">
                <a:solidFill>
                  <a:schemeClr val="accent1"/>
                </a:solidFill>
              </a:rPr>
              <a:t>&gt;&gt; plus de 75 % des formations concernées</a:t>
            </a:r>
          </a:p>
          <a:p>
            <a:pPr lvl="0" defTabSz="457200">
              <a:spcBef>
                <a:spcPct val="20000"/>
              </a:spcBef>
              <a:spcAft>
                <a:spcPts val="0"/>
              </a:spcAft>
              <a:buClr>
                <a:srgbClr val="FF0000"/>
              </a:buClr>
              <a:buSzPct val="100000"/>
            </a:pPr>
            <a:endParaRPr lang="fr-FR" sz="48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5" name="Rectangle à coins arrondis 4"/>
          <p:cNvSpPr/>
          <p:nvPr/>
        </p:nvSpPr>
        <p:spPr>
          <a:xfrm>
            <a:off x="3689132" y="195486"/>
            <a:ext cx="4982562"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kern="0" dirty="0">
                <a:solidFill>
                  <a:srgbClr val="000091"/>
                </a:solidFill>
                <a:latin typeface="Arial"/>
              </a:rPr>
              <a:t>Des engagements au service des usagers </a:t>
            </a:r>
          </a:p>
        </p:txBody>
      </p:sp>
    </p:spTree>
    <p:extLst>
      <p:ext uri="{BB962C8B-B14F-4D97-AF65-F5344CB8AC3E}">
        <p14:creationId xmlns:p14="http://schemas.microsoft.com/office/powerpoint/2010/main" val="3418788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057" y="948715"/>
            <a:ext cx="8424000" cy="655458"/>
          </a:xfrm>
        </p:spPr>
        <p:txBody>
          <a:bodyPr/>
          <a:lstStyle/>
          <a:p>
            <a:r>
              <a:rPr lang="fr-FR" sz="2200" dirty="0"/>
              <a:t>Rappel  : </a:t>
            </a:r>
            <a:r>
              <a:rPr lang="fr-FR" sz="2200" dirty="0">
                <a:effectLst>
                  <a:outerShdw blurRad="38100" dist="38100" dir="2700000" algn="tl">
                    <a:srgbClr val="000000">
                      <a:alpha val="43137"/>
                    </a:srgbClr>
                  </a:outerShdw>
                </a:effectLst>
              </a:rPr>
              <a:t>Parcoursup ne décide pas de votre affectation</a:t>
            </a:r>
          </a:p>
        </p:txBody>
      </p:sp>
      <p:sp>
        <p:nvSpPr>
          <p:cNvPr id="3" name="Espace réservé du contenu 2"/>
          <p:cNvSpPr>
            <a:spLocks noGrp="1"/>
          </p:cNvSpPr>
          <p:nvPr>
            <p:ph sz="quarter" idx="4294967295"/>
          </p:nvPr>
        </p:nvSpPr>
        <p:spPr>
          <a:xfrm>
            <a:off x="341057" y="1220937"/>
            <a:ext cx="8424000" cy="3290341"/>
          </a:xfrm>
        </p:spPr>
        <p:txBody>
          <a:bodyPr/>
          <a:lstStyle/>
          <a:p>
            <a:endParaRPr lang="fr-FR" sz="500" b="1" dirty="0"/>
          </a:p>
          <a:p>
            <a:pPr algn="ctr"/>
            <a:r>
              <a:rPr lang="fr-FR" sz="1600" b="1" dirty="0">
                <a:solidFill>
                  <a:schemeClr val="bg1"/>
                </a:solidFill>
                <a:highlight>
                  <a:srgbClr val="0000FF"/>
                </a:highlight>
              </a:rPr>
              <a:t>Aucun algorithme de Parcoursup ne fait l’analyse de votre candidature</a:t>
            </a:r>
          </a:p>
          <a:p>
            <a:pPr>
              <a:spcAft>
                <a:spcPts val="1200"/>
              </a:spcAft>
            </a:pPr>
            <a:r>
              <a:rPr lang="fr-FR" sz="1500" dirty="0">
                <a:solidFill>
                  <a:schemeClr val="tx1"/>
                </a:solidFill>
              </a:rPr>
              <a:t>Ce sont les enseignants de la formation qui analysent votre candidature dans le cadre d’une commission d'examen des vœux (ou jury). Cette commission définit les modalités et les critères d'analyse des candidatures renseignés sur cette fiche. </a:t>
            </a:r>
            <a:r>
              <a:rPr lang="fr-FR" sz="1500" b="1" dirty="0">
                <a:solidFill>
                  <a:schemeClr val="tx1"/>
                </a:solidFill>
              </a:rPr>
              <a:t>Parcoursup n’analyse aucune candidature. Avec Parcoursup, il n’y a pas de tirage au sort.</a:t>
            </a:r>
          </a:p>
          <a:p>
            <a:pPr algn="ctr"/>
            <a:r>
              <a:rPr lang="fr-FR" sz="1600" b="1" dirty="0">
                <a:solidFill>
                  <a:schemeClr val="bg1"/>
                </a:solidFill>
                <a:highlight>
                  <a:srgbClr val="0000FF"/>
                </a:highlight>
              </a:rPr>
              <a:t>Aucun algorithme de Parcoursup ne décide de votre affectation</a:t>
            </a:r>
          </a:p>
          <a:p>
            <a:r>
              <a:rPr lang="fr-FR" sz="1500" dirty="0">
                <a:solidFill>
                  <a:schemeClr val="tx1"/>
                </a:solidFill>
              </a:rPr>
              <a:t>Apres analyse des candidatures, les formations transmettent un classement qui sert de base aux propositions d’admission formulées via Parcoursup aux candidats à partir du 2 juin 2025. </a:t>
            </a:r>
          </a:p>
          <a:p>
            <a:r>
              <a:rPr lang="fr-FR" sz="1500" dirty="0">
                <a:solidFill>
                  <a:schemeClr val="tx1"/>
                </a:solidFill>
              </a:rPr>
              <a:t>Chaque candidat choisit en fonction des propositions d’admission qu’il reçoit, à partir du 2 juin 2025. </a:t>
            </a:r>
          </a:p>
          <a:p>
            <a:r>
              <a:rPr lang="fr-FR" sz="1500" b="1" dirty="0">
                <a:solidFill>
                  <a:schemeClr val="tx1"/>
                </a:solidFill>
              </a:rPr>
              <a:t>Parcoursup garantit à chaque candidat la liberté de choix, la possibilité de garder des vœux pour lesquels il est en liste d'attente et d’avoir le dernier mot.</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Rectangle à coins arrondis 6"/>
          <p:cNvSpPr/>
          <p:nvPr/>
        </p:nvSpPr>
        <p:spPr>
          <a:xfrm>
            <a:off x="4070196" y="86105"/>
            <a:ext cx="4694862"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Ce sont les formations qui évaluent les candidatures</a:t>
            </a:r>
          </a:p>
        </p:txBody>
      </p:sp>
    </p:spTree>
    <p:extLst>
      <p:ext uri="{BB962C8B-B14F-4D97-AF65-F5344CB8AC3E}">
        <p14:creationId xmlns:p14="http://schemas.microsoft.com/office/powerpoint/2010/main" val="387257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a:solidFill>
                  <a:srgbClr val="EC130E"/>
                </a:solidFill>
              </a:rPr>
              <a:t>&gt;</a:t>
            </a:r>
            <a:r>
              <a:rPr lang="fr-FR" sz="1300" dirty="0">
                <a:solidFill>
                  <a:srgbClr val="EC130E"/>
                </a:solidFill>
              </a:rPr>
              <a:t> </a:t>
            </a:r>
            <a:r>
              <a:rPr lang="fr-FR" sz="1300" b="1" dirty="0">
                <a:solidFill>
                  <a:schemeClr val="bg1"/>
                </a:solidFill>
                <a:highlight>
                  <a:srgbClr val="0000FF"/>
                </a:highlight>
              </a:rPr>
              <a:t>Une priorité accordée aux lycéens boursiers</a:t>
            </a:r>
            <a:r>
              <a:rPr lang="fr-FR" sz="1300" b="1" dirty="0"/>
              <a:t> </a:t>
            </a:r>
            <a:r>
              <a:rPr lang="fr-FR" sz="1300" dirty="0">
                <a:solidFill>
                  <a:schemeClr val="tx1"/>
                </a:solidFill>
              </a:rPr>
              <a:t>dans chaque formation, 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a:solidFill>
                  <a:srgbClr val="F28E65"/>
                </a:solidFill>
              </a:rPr>
              <a:t> </a:t>
            </a:r>
            <a:r>
              <a:rPr lang="fr-FR" sz="1300" dirty="0">
                <a:solidFill>
                  <a:schemeClr val="tx1"/>
                </a:solidFill>
              </a:rPr>
              <a:t>qui s’inscrivent dans une formation située en dehors de leur académie 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dirty="0"/>
          </a:p>
        </p:txBody>
      </p:sp>
      <p:sp>
        <p:nvSpPr>
          <p:cNvPr id="8" name="Rectangle à coins arrondis 7"/>
          <p:cNvSpPr/>
          <p:nvPr/>
        </p:nvSpPr>
        <p:spPr>
          <a:xfrm>
            <a:off x="3874957" y="86105"/>
            <a:ext cx="4890099"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a:t>Un appui aux lycéens boursiers </a:t>
            </a:r>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Une prise en compte de la participation aux cordées de la réussite</a:t>
            </a: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a:solidFill>
                  <a:schemeClr val="tx1"/>
                </a:solidFill>
              </a:rPr>
              <a:t>Les </a:t>
            </a:r>
            <a:r>
              <a:rPr lang="fr-FR" sz="1300" b="1" dirty="0">
                <a:solidFill>
                  <a:schemeClr val="tx2"/>
                </a:solidFill>
              </a:rPr>
              <a:t>formations prenant en compte la participation aux cordées de la réussite le signalent </a:t>
            </a:r>
            <a:r>
              <a:rPr lang="fr-FR" sz="1300" dirty="0">
                <a:solidFill>
                  <a:schemeClr val="tx1"/>
                </a:solidFill>
              </a:rPr>
              <a:t>sur la fiche de présentation de la formation (rubrique « comprendre les critères d’analyse des candidatures »)</a:t>
            </a:r>
          </a:p>
          <a:p>
            <a:r>
              <a:rPr lang="fr-FR" sz="1300" b="1" dirty="0">
                <a:solidFill>
                  <a:srgbClr val="EC130E"/>
                </a:solidFill>
              </a:rPr>
              <a:t>&gt;</a:t>
            </a:r>
            <a:r>
              <a:rPr lang="fr-FR" sz="1300" dirty="0">
                <a:solidFill>
                  <a:srgbClr val="EC130E"/>
                </a:solidFill>
              </a:rPr>
              <a:t> </a:t>
            </a:r>
            <a:r>
              <a:rPr lang="fr-FR" sz="1300" dirty="0">
                <a:solidFill>
                  <a:schemeClr val="tx1"/>
                </a:solidFill>
              </a:rPr>
              <a:t>L’information sur la </a:t>
            </a:r>
            <a:r>
              <a:rPr lang="fr-FR" sz="1300" b="1" dirty="0">
                <a:solidFill>
                  <a:schemeClr val="tx2"/>
                </a:solidFill>
              </a:rPr>
              <a:t>participation aux cordées de la réussite </a:t>
            </a:r>
            <a:r>
              <a:rPr lang="fr-FR" sz="1300" dirty="0">
                <a:solidFill>
                  <a:schemeClr val="tx1"/>
                </a:solidFill>
              </a:rPr>
              <a:t>est remontée par les proviseurs</a:t>
            </a:r>
          </a:p>
          <a:p>
            <a:r>
              <a:rPr lang="fr-FR" sz="1300" b="1" dirty="0">
                <a:solidFill>
                  <a:srgbClr val="EC130E"/>
                </a:solidFill>
              </a:rPr>
              <a:t>&gt; </a:t>
            </a:r>
            <a:r>
              <a:rPr lang="fr-FR" sz="1300" b="1" dirty="0">
                <a:solidFill>
                  <a:schemeClr val="tx2"/>
                </a:solidFill>
              </a:rPr>
              <a:t>Le</a:t>
            </a:r>
            <a:r>
              <a:rPr lang="fr-FR" sz="1300" dirty="0"/>
              <a:t> </a:t>
            </a:r>
            <a:r>
              <a:rPr lang="fr-FR" sz="1300" b="1" dirty="0">
                <a:solidFill>
                  <a:schemeClr val="tx2"/>
                </a:solidFill>
              </a:rPr>
              <a:t>lycéen décide </a:t>
            </a:r>
            <a:r>
              <a:rPr lang="fr-FR" sz="1300" dirty="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Des places priorisées pour les lycéens pro. et techno. dans les formations dans lesquelles ils réussissent le mieux </a:t>
            </a: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1011513"/>
            <a:ext cx="8424000" cy="410140"/>
          </a:xfrm>
        </p:spPr>
        <p:txBody>
          <a:bodyPr/>
          <a:lstStyle/>
          <a:p>
            <a:r>
              <a:rPr lang="fr-FR" sz="2000" dirty="0"/>
              <a:t>Dispositif  de soutien à l’accès des bacheliers pro. en STS - STSA</a:t>
            </a:r>
          </a:p>
        </p:txBody>
      </p:sp>
      <p:sp>
        <p:nvSpPr>
          <p:cNvPr id="3" name="Espace réservé du contenu 2"/>
          <p:cNvSpPr>
            <a:spLocks noGrp="1"/>
          </p:cNvSpPr>
          <p:nvPr>
            <p:ph sz="quarter" idx="4294967295"/>
          </p:nvPr>
        </p:nvSpPr>
        <p:spPr>
          <a:xfrm>
            <a:off x="359997" y="1505666"/>
            <a:ext cx="8424001" cy="2793129"/>
          </a:xfrm>
        </p:spPr>
        <p:txBody>
          <a:bodyPr/>
          <a:lstStyle/>
          <a:p>
            <a:pPr>
              <a:defRPr/>
            </a:pPr>
            <a:r>
              <a:rPr lang="fr-FR" sz="1200" b="1" dirty="0">
                <a:solidFill>
                  <a:schemeClr val="bg1"/>
                </a:solidFill>
                <a:highlight>
                  <a:srgbClr val="0000FF"/>
                </a:highlight>
              </a:rPr>
              <a:t>Un dispositif au service des bacheliers professionnels</a:t>
            </a:r>
            <a:r>
              <a:rPr lang="fr-FR" sz="1200" dirty="0">
                <a:solidFill>
                  <a:schemeClr val="tx1"/>
                </a:solidFill>
              </a:rPr>
              <a:t> pour améliorer leur accès en STS et STSA, filière dans lesquelles ils réussissent le mieux  (75 % des lycéens professionnels ont reçu au moins 1 proposition en STS en 2024) </a:t>
            </a:r>
          </a:p>
          <a:p>
            <a:pPr>
              <a:defRPr/>
            </a:pPr>
            <a:endParaRPr lang="fr-FR" sz="1200" b="1" dirty="0">
              <a:solidFill>
                <a:schemeClr val="bg1"/>
              </a:solidFill>
              <a:highlight>
                <a:srgbClr val="0000FF"/>
              </a:highlight>
            </a:endParaRPr>
          </a:p>
          <a:p>
            <a:pPr>
              <a:defRPr/>
            </a:pPr>
            <a:r>
              <a:rPr lang="fr-FR" sz="1200" b="1" dirty="0">
                <a:solidFill>
                  <a:schemeClr val="bg1"/>
                </a:solidFill>
                <a:highlight>
                  <a:srgbClr val="0000FF"/>
                </a:highlight>
              </a:rPr>
              <a:t>Pour les élèves concernés par ce dispositif et qui demandent une STS ou STSA, le conseil de classe se prononce sur la poursuite d’études en STS ou STSA demandée </a:t>
            </a:r>
            <a:r>
              <a:rPr lang="fr-FR" sz="1200" dirty="0">
                <a:solidFill>
                  <a:schemeClr val="tx1"/>
                </a:solidFill>
              </a:rPr>
              <a:t>: l’avis positif qui peut être attribué doit tenir compte du profil de l’élève et des attendus de la formation d’accueil visée</a:t>
            </a:r>
          </a:p>
          <a:p>
            <a:pPr>
              <a:defRPr/>
            </a:pPr>
            <a:endParaRPr lang="fr-FR" sz="1200" dirty="0">
              <a:solidFill>
                <a:schemeClr val="tx1"/>
              </a:solidFill>
            </a:endParaRPr>
          </a:p>
          <a:p>
            <a:pPr>
              <a:defRPr/>
            </a:pPr>
            <a:r>
              <a:rPr lang="fr-FR" sz="1200" b="1" dirty="0">
                <a:solidFill>
                  <a:schemeClr val="bg1"/>
                </a:solidFill>
                <a:highlight>
                  <a:srgbClr val="0000FF"/>
                </a:highlight>
              </a:rPr>
              <a:t>Lorsque le conseil de classe donne un avis positif sur l’orientation du candidat, le chef d’établissement  l’indique dans la fiche Avenir. </a:t>
            </a:r>
          </a:p>
          <a:p>
            <a:pPr>
              <a:defRPr/>
            </a:pPr>
            <a:endParaRPr lang="fr-FR" sz="500" b="1" dirty="0">
              <a:solidFill>
                <a:srgbClr val="F28E65"/>
              </a:solidFill>
            </a:endParaRPr>
          </a:p>
          <a:p>
            <a:pPr>
              <a:defRPr/>
            </a:pPr>
            <a:r>
              <a:rPr lang="fr-FR" sz="1200" dirty="0">
                <a:solidFill>
                  <a:schemeClr val="tx1"/>
                </a:solidFill>
              </a:rPr>
              <a:t>&gt;&gt; en 2024, 43 122 lycéens professionnels ont bénéficié d’un avis positif pour la poursuite d’études supérieures en BTS de leur conseil de classe de Terminale ; 93% d’entre eux ont reçu une proposition d’admission en STS</a:t>
            </a:r>
          </a:p>
          <a:p>
            <a:pPr>
              <a:defRPr/>
            </a:pPr>
            <a:endParaRPr lang="fr-FR" sz="800" b="1" dirty="0">
              <a:solidFill>
                <a:schemeClr val="bg1"/>
              </a:solidFill>
              <a:highlight>
                <a:srgbClr val="0000FF"/>
              </a:highlight>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5" name="Rectangle à coins arrondis 4"/>
          <p:cNvSpPr/>
          <p:nvPr/>
        </p:nvSpPr>
        <p:spPr>
          <a:xfrm>
            <a:off x="3875049" y="113983"/>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L’accompagnement des lycéens professionnels</a:t>
            </a:r>
          </a:p>
        </p:txBody>
      </p:sp>
    </p:spTree>
    <p:extLst>
      <p:ext uri="{BB962C8B-B14F-4D97-AF65-F5344CB8AC3E}">
        <p14:creationId xmlns:p14="http://schemas.microsoft.com/office/powerpoint/2010/main" val="2084588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53</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26/03/2025</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54</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2 juin au 10 juillet 2025</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2 juin 2025</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Une phase de choix de 39 jours : du 2 juin au 10 juillet 2025</a:t>
            </a:r>
          </a:p>
        </p:txBody>
      </p:sp>
    </p:spTree>
    <p:extLst>
      <p:ext uri="{BB962C8B-B14F-4D97-AF65-F5344CB8AC3E}">
        <p14:creationId xmlns:p14="http://schemas.microsoft.com/office/powerpoint/2010/main" val="322137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0156"/>
            <a:ext cx="8424000" cy="3669328"/>
          </a:xfrm>
        </p:spPr>
        <p:txBody>
          <a:bodyPr/>
          <a:lstStyle/>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 faut se préparer à faire un choix</a:t>
            </a:r>
            <a:r>
              <a:rPr lang="fr-FR" sz="1400" dirty="0">
                <a:solidFill>
                  <a:schemeClr val="tx1"/>
                </a:solidFill>
              </a:rPr>
              <a:t> car les propositions arrivent  dès le départ et  il vous est demandé de choisir ; à titre d’illustration, en 2024 :</a:t>
            </a:r>
          </a:p>
          <a:p>
            <a:pPr marL="429800" lvl="1" indent="-177800" defTabSz="457200">
              <a:spcAft>
                <a:spcPts val="0"/>
              </a:spcAft>
              <a:buClr>
                <a:srgbClr val="FF0000"/>
              </a:buClr>
              <a:buSzPct val="100000"/>
              <a:buFont typeface="Lucida Grande"/>
              <a:buChar char="&gt;"/>
            </a:pPr>
            <a:r>
              <a:rPr lang="fr-FR" sz="1200" dirty="0">
                <a:solidFill>
                  <a:schemeClr val="tx1"/>
                </a:solidFill>
              </a:rPr>
              <a:t>Les bacheliers 2024 ont reçu en moyenne 5,8 propositions </a:t>
            </a:r>
          </a:p>
          <a:p>
            <a:pPr marL="429800" lvl="1" indent="-177800" defTabSz="457200">
              <a:spcAft>
                <a:spcPts val="0"/>
              </a:spcAft>
              <a:buClr>
                <a:srgbClr val="FF0000"/>
              </a:buClr>
              <a:buSzPct val="100000"/>
              <a:buFont typeface="Lucida Grande"/>
              <a:buChar char="&gt;"/>
            </a:pPr>
            <a:r>
              <a:rPr lang="fr-FR" sz="1200" dirty="0">
                <a:solidFill>
                  <a:schemeClr val="tx1"/>
                </a:solidFill>
              </a:rPr>
              <a:t>Au 1er jour de la phase d’admission, 66,6 % des futurs bacheliers ont reçu une proposition ; en une semaine, 81,5 % des néo-bacheliers ont reçu au moins une proposition</a:t>
            </a:r>
          </a:p>
          <a:p>
            <a:pPr marL="177800" lvl="0" indent="-177800" defTabSz="457200">
              <a:spcAft>
                <a:spcPts val="0"/>
              </a:spcAft>
              <a:buClr>
                <a:srgbClr val="FF0000"/>
              </a:buClr>
              <a:buSzPct val="100000"/>
              <a:buFont typeface="Lucida Grande"/>
              <a:buChar char="&gt;"/>
            </a:pPr>
            <a:endParaRPr lang="fr-FR" sz="1400" dirty="0">
              <a:solidFill>
                <a:schemeClr val="tx1"/>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 faut se préparer à faire un choix</a:t>
            </a:r>
            <a:r>
              <a:rPr lang="fr-FR" sz="1400" dirty="0">
                <a:solidFill>
                  <a:schemeClr val="tx1"/>
                </a:solidFill>
              </a:rPr>
              <a:t> car entre </a:t>
            </a:r>
            <a:r>
              <a:rPr lang="fr-FR" sz="1400" b="1" dirty="0">
                <a:solidFill>
                  <a:srgbClr val="FF0000"/>
                </a:solidFill>
              </a:rPr>
              <a:t>le 6 et le 10 juin 2025</a:t>
            </a:r>
            <a:r>
              <a:rPr lang="fr-FR" sz="1400" dirty="0">
                <a:solidFill>
                  <a:schemeClr val="tx1"/>
                </a:solidFill>
              </a:rPr>
              <a:t>, il sera demandé aux lycéens de classer les veux en attente qu’ils souhaitent conserver </a:t>
            </a:r>
          </a:p>
          <a:p>
            <a:pPr marL="429800" lvl="1" indent="-177800" defTabSz="457200">
              <a:spcAft>
                <a:spcPts val="0"/>
              </a:spcAft>
              <a:buClr>
                <a:srgbClr val="FF0000"/>
              </a:buClr>
              <a:buSzPct val="100000"/>
              <a:buFont typeface="Lucida Grande"/>
              <a:buChar char="&gt;"/>
            </a:pPr>
            <a:r>
              <a:rPr lang="fr-FR" sz="1200" dirty="0">
                <a:solidFill>
                  <a:schemeClr val="tx1"/>
                </a:solidFill>
              </a:rPr>
              <a:t>L’objectif  : permettre au maximum de lycéens de recevoir des propositions avant les épreuves écrites du Bac 2025</a:t>
            </a:r>
          </a:p>
          <a:p>
            <a:pPr marL="429800" lvl="1" indent="-177800" defTabSz="457200">
              <a:spcAft>
                <a:spcPts val="0"/>
              </a:spcAft>
              <a:buClr>
                <a:srgbClr val="FF0000"/>
              </a:buClr>
              <a:buSzPct val="100000"/>
              <a:buFont typeface="Lucida Grande"/>
              <a:buChar char="&gt;"/>
            </a:pPr>
            <a:r>
              <a:rPr lang="fr-FR" sz="1200" dirty="0">
                <a:solidFill>
                  <a:schemeClr val="tx1"/>
                </a:solidFill>
              </a:rPr>
              <a:t>Classer ses vœux en fonction de ce que l’on préfère ; pas besoin de faire de stratégie, la bonne question à se poser c’est : si je suis accepté, est-ce que je vais rejoindre cette formation ?</a:t>
            </a:r>
          </a:p>
          <a:p>
            <a:r>
              <a:rPr lang="fr-FR" sz="1200" dirty="0">
                <a:solidFill>
                  <a:schemeClr val="tx1"/>
                </a:solidFill>
              </a:rPr>
              <a:t> </a:t>
            </a: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Parcoursup  vous accompagne tout au long de la phase d’admission avec des outils pratiques </a:t>
            </a:r>
          </a:p>
          <a:p>
            <a:pPr marL="429800" lvl="1" indent="-177800" defTabSz="457200">
              <a:spcAft>
                <a:spcPts val="0"/>
              </a:spcAft>
              <a:buClr>
                <a:srgbClr val="FF0000"/>
              </a:buClr>
              <a:buSzPct val="100000"/>
              <a:buFont typeface="Lucida Grande"/>
              <a:buChar char="&gt;"/>
            </a:pPr>
            <a:r>
              <a:rPr lang="fr-FR" sz="1200" dirty="0">
                <a:solidFill>
                  <a:schemeClr val="tx1"/>
                </a:solidFill>
              </a:rPr>
              <a:t>Le site d’entrainement de la phase d’admission</a:t>
            </a:r>
          </a:p>
          <a:p>
            <a:pPr marL="429800" lvl="1" indent="-177800" defTabSz="457200">
              <a:spcAft>
                <a:spcPts val="0"/>
              </a:spcAft>
              <a:buClr>
                <a:srgbClr val="FF0000"/>
              </a:buClr>
              <a:buSzPct val="100000"/>
              <a:buFont typeface="Lucida Grande"/>
              <a:buChar char="&gt;"/>
            </a:pPr>
            <a:r>
              <a:rPr lang="fr-FR" sz="1200" dirty="0">
                <a:solidFill>
                  <a:schemeClr val="tx1"/>
                </a:solidFill>
              </a:rPr>
              <a:t>Les quiz, vidéo-tuto, les infographies et la FAQ</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7" name="Rectangle à coins arrondis 6"/>
          <p:cNvSpPr/>
          <p:nvPr/>
        </p:nvSpPr>
        <p:spPr>
          <a:xfrm>
            <a:off x="4103649" y="91681"/>
            <a:ext cx="466268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Priorité 2025 : accélérer le rythme de propositions &gt;&gt;  les lycéens doivent faire des choix </a:t>
            </a:r>
          </a:p>
        </p:txBody>
      </p:sp>
    </p:spTree>
    <p:extLst>
      <p:ext uri="{BB962C8B-B14F-4D97-AF65-F5344CB8AC3E}">
        <p14:creationId xmlns:p14="http://schemas.microsoft.com/office/powerpoint/2010/main" val="2921852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26/03/2025</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57</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57</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88" y="2279436"/>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490789" y="347898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490788" y="3988939"/>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06" y="905367"/>
            <a:ext cx="8369330" cy="740478"/>
          </a:xfrm>
        </p:spPr>
        <p:txBody>
          <a:bodyPr/>
          <a:lstStyle/>
          <a:p>
            <a:r>
              <a:rPr lang="fr-FR" sz="2000" dirty="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sp>
        <p:nvSpPr>
          <p:cNvPr id="7" name="Espace réservé du texte 2"/>
          <p:cNvSpPr txBox="1">
            <a:spLocks/>
          </p:cNvSpPr>
          <p:nvPr/>
        </p:nvSpPr>
        <p:spPr>
          <a:xfrm>
            <a:off x="308040" y="1275606"/>
            <a:ext cx="8116706" cy="193037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p>
          <a:p>
            <a:pPr marL="293687" indent="-285750">
              <a:buSzTx/>
            </a:pPr>
            <a:endParaRPr kumimoji="0" lang="fr-FR" sz="10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2 juin 2025)</a:t>
            </a:r>
          </a:p>
          <a:p>
            <a:pPr marL="293687" indent="-285750">
              <a:buSzTx/>
            </a:pPr>
            <a:endParaRPr kumimoji="0" lang="fr-FR" sz="8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58</a:t>
            </a:fld>
            <a:endParaRPr lang="fr-FR">
              <a:solidFill>
                <a:prstClr val="white"/>
              </a:solidFill>
              <a:latin typeface="Calibri"/>
            </a:endParaRPr>
          </a:p>
        </p:txBody>
      </p:sp>
      <p:sp>
        <p:nvSpPr>
          <p:cNvPr id="10" name="Rectangle à coins arrondis 9"/>
          <p:cNvSpPr/>
          <p:nvPr/>
        </p:nvSpPr>
        <p:spPr>
          <a:xfrm>
            <a:off x="549620" y="3451658"/>
            <a:ext cx="7875125" cy="122628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
            </a:r>
            <a:br>
              <a:rPr lang="fr-FR" sz="1600" b="1" u="sng" dirty="0">
                <a:solidFill>
                  <a:schemeClr val="bg1"/>
                </a:solidFill>
              </a:rPr>
            </a:br>
            <a:r>
              <a:rPr lang="fr-FR" sz="1600" b="1" u="sng" dirty="0">
                <a:solidFill>
                  <a:schemeClr val="bg1"/>
                </a:solidFill>
              </a:rPr>
              <a:t>Info</a:t>
            </a:r>
            <a:r>
              <a:rPr lang="fr-FR" sz="1600" b="1" kern="0" dirty="0">
                <a:solidFill>
                  <a:schemeClr val="bg1"/>
                </a:solidFill>
              </a:rPr>
              <a:t> </a:t>
            </a:r>
            <a:r>
              <a:rPr lang="fr-FR" sz="1600" kern="0" dirty="0">
                <a:solidFill>
                  <a:schemeClr val="bg1"/>
                </a:solidFill>
              </a:rPr>
              <a:t>:</a:t>
            </a:r>
            <a:r>
              <a:rPr lang="fr-FR" sz="1100" b="1" dirty="0"/>
              <a:t>du 13 au 20 juin 2025</a:t>
            </a:r>
            <a:r>
              <a:rPr lang="fr-FR" sz="1100" dirty="0"/>
              <a:t>, pendant les épreuves écrites du baccalauréat général et technologique, les délais de réponse aux propositions d’admission sont suspendus pour permettre aux lycéens généraux et technologiques de se concentrer sur leurs épreuves.</a:t>
            </a:r>
          </a:p>
          <a:p>
            <a:r>
              <a:rPr lang="fr-FR" sz="1100" dirty="0"/>
              <a:t> </a:t>
            </a:r>
          </a:p>
          <a:p>
            <a:r>
              <a:rPr lang="fr-FR" sz="1100" b="1" dirty="0"/>
              <a:t>du 24 au 27 juin 2025</a:t>
            </a:r>
            <a:r>
              <a:rPr lang="fr-FR" sz="1100" dirty="0"/>
              <a:t>, pendant les épreuves écrites du baccalauréat professionnel, les délais de réponse aux propositions d’admission sont suspendus pour permettre aux lycéens professionnels de se concentrer sur leurs épreuves.</a:t>
            </a:r>
            <a:br>
              <a:rPr lang="fr-FR" sz="1100" dirty="0"/>
            </a:br>
            <a:endParaRPr lang="fr-FR" sz="1600" kern="0" dirty="0">
              <a:solidFill>
                <a:schemeClr val="bg1"/>
              </a:solidFill>
            </a:endParaRPr>
          </a:p>
        </p:txBody>
      </p:sp>
    </p:spTree>
    <p:extLst>
      <p:ext uri="{BB962C8B-B14F-4D97-AF65-F5344CB8AC3E}">
        <p14:creationId xmlns:p14="http://schemas.microsoft.com/office/powerpoint/2010/main" val="1084904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spTree>
    <p:extLst>
      <p:ext uri="{BB962C8B-B14F-4D97-AF65-F5344CB8AC3E}">
        <p14:creationId xmlns:p14="http://schemas.microsoft.com/office/powerpoint/2010/main" val="138054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3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sp>
        <p:nvSpPr>
          <p:cNvPr id="5" name="Rectangle à coins arrondis 4"/>
          <p:cNvSpPr/>
          <p:nvPr/>
        </p:nvSpPr>
        <p:spPr>
          <a:xfrm>
            <a:off x="3783724" y="195486"/>
            <a:ext cx="4887970"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kern="0" dirty="0">
                <a:solidFill>
                  <a:srgbClr val="000091"/>
                </a:solidFill>
                <a:latin typeface="Arial"/>
              </a:rPr>
              <a:t>Des engagements au service des usagers </a:t>
            </a:r>
          </a:p>
        </p:txBody>
      </p:sp>
    </p:spTree>
    <p:extLst>
      <p:ext uri="{BB962C8B-B14F-4D97-AF65-F5344CB8AC3E}">
        <p14:creationId xmlns:p14="http://schemas.microsoft.com/office/powerpoint/2010/main" val="2144293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400" dirty="0"/>
              <a:t>des</a:t>
            </a:r>
            <a:r>
              <a:rPr lang="fr-FR" sz="1400" dirty="0">
                <a:solidFill>
                  <a:srgbClr val="0C5076"/>
                </a:solidFill>
              </a:rPr>
              <a:t> </a:t>
            </a:r>
            <a:r>
              <a:rPr lang="fr-FR" sz="1400" dirty="0"/>
              <a:t>indicateurs</a:t>
            </a:r>
            <a:r>
              <a:rPr lang="fr-FR" sz="1400" dirty="0">
                <a:solidFill>
                  <a:srgbClr val="0C5076"/>
                </a:solidFill>
              </a:rPr>
              <a:t> </a:t>
            </a:r>
            <a:r>
              <a:rPr lang="fr-FR" sz="1400" dirty="0">
                <a:solidFill>
                  <a:schemeClr val="tx1"/>
                </a:solidFill>
              </a:rPr>
              <a:t>s’affichent dans son dossier pour chaque vœu en attente et l’aident à </a:t>
            </a:r>
            <a:r>
              <a:rPr lang="fr-FR" sz="1400" dirty="0"/>
              <a:t>suivre sa situation </a:t>
            </a:r>
            <a:r>
              <a:rPr lang="fr-FR" sz="1400" dirty="0">
                <a:solidFill>
                  <a:schemeClr val="tx1"/>
                </a:solidFill>
              </a:rPr>
              <a:t>qui évolue en fonction des places libérées par d’autres candidats    </a:t>
            </a:r>
            <a:r>
              <a:rPr lang="fr-FR" sz="400" dirty="0">
                <a:solidFill>
                  <a:schemeClr val="tx1"/>
                </a:solidFill>
              </a:rPr>
              <a:t/>
            </a:r>
            <a:br>
              <a:rPr lang="fr-FR" sz="400" dirty="0">
                <a:solidFill>
                  <a:schemeClr val="tx1"/>
                </a:solidFill>
              </a:rPr>
            </a:br>
            <a:r>
              <a:rPr lang="fr-FR" sz="400" dirty="0">
                <a:solidFill>
                  <a:schemeClr val="tx1"/>
                </a:solidFill>
              </a:rPr>
              <a:t/>
            </a:r>
            <a:br>
              <a:rPr lang="fr-FR" sz="400" dirty="0">
                <a:solidFill>
                  <a:schemeClr val="tx1"/>
                </a:solidFill>
              </a:rPr>
            </a:br>
            <a:r>
              <a:rPr lang="fr-FR" sz="400" dirty="0">
                <a:solidFill>
                  <a:schemeClr val="tx1"/>
                </a:solidFill>
              </a:rPr>
              <a:t/>
            </a:r>
            <a:br>
              <a:rPr lang="fr-FR" sz="400" dirty="0">
                <a:solidFill>
                  <a:schemeClr val="tx1"/>
                </a:solidFill>
              </a:rPr>
            </a:br>
            <a:endParaRPr lang="fr-FR" sz="400" dirty="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400" dirty="0">
                <a:solidFill>
                  <a:schemeClr val="tx1"/>
                </a:solidFill>
              </a:rPr>
              <a:t>dès le 3 juin 2025, il peut demander un conseil ou un accompagnement individuel ou collectif dans son lycée ou dans un CIO pour envisager d’autres choix de formation et préparer la phase complémentaire à partir du 11 juin 2025.</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60</a:t>
            </a:fld>
            <a:endParaRPr lang="fr-FR"/>
          </a:p>
        </p:txBody>
      </p:sp>
      <p:sp>
        <p:nvSpPr>
          <p:cNvPr id="7" name="Rectangle à coins arrondis 6"/>
          <p:cNvSpPr/>
          <p:nvPr/>
        </p:nvSpPr>
        <p:spPr>
          <a:xfrm>
            <a:off x="656248" y="3890002"/>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
        <p:nvSpPr>
          <p:cNvPr id="8" name="Rectangle à coins arrondis 7"/>
          <p:cNvSpPr/>
          <p:nvPr/>
        </p:nvSpPr>
        <p:spPr>
          <a:xfrm>
            <a:off x="768626" y="2226232"/>
            <a:ext cx="7785652" cy="318185"/>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entre le 6 juin et le 10 juin 2025 : le lycéen classe ses vœux en attente</a:t>
            </a:r>
          </a:p>
        </p:txBody>
      </p:sp>
    </p:spTree>
    <p:extLst>
      <p:ext uri="{BB962C8B-B14F-4D97-AF65-F5344CB8AC3E}">
        <p14:creationId xmlns:p14="http://schemas.microsoft.com/office/powerpoint/2010/main" val="2050068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107504" y="1275606"/>
            <a:ext cx="4464495" cy="1008112"/>
          </a:xfrm>
        </p:spPr>
        <p:txBody>
          <a:bodyPr>
            <a:noAutofit/>
          </a:bodyPr>
          <a:lstStyle/>
          <a:p>
            <a:pPr lvl="1" indent="0" defTabSz="457200">
              <a:spcAft>
                <a:spcPts val="0"/>
              </a:spcAft>
              <a:buClr>
                <a:srgbClr val="FF0000"/>
              </a:buClr>
              <a:buSzPct val="100000"/>
              <a:buNone/>
            </a:pPr>
            <a:r>
              <a:rPr lang="fr-FR" sz="1100" b="1" dirty="0" smtClean="0"/>
              <a:t>Objectif  </a:t>
            </a:r>
            <a:r>
              <a:rPr lang="fr-FR" sz="1100" b="1" dirty="0"/>
              <a:t>: permettre au maximum de lycéens de recevoir des propositions avant les épreuves écrites du Bac 2025</a:t>
            </a:r>
          </a:p>
          <a:p>
            <a:pPr marL="423450" lvl="1" indent="-171450" defTabSz="457200">
              <a:spcAft>
                <a:spcPts val="0"/>
              </a:spcAft>
              <a:buClr>
                <a:srgbClr val="FF0000"/>
              </a:buClr>
              <a:buSzPct val="100000"/>
              <a:buFont typeface="Wingdings" panose="05000000000000000000" pitchFamily="2" charset="2"/>
              <a:buChar char="Ø"/>
            </a:pPr>
            <a:r>
              <a:rPr lang="fr-FR" sz="1100" dirty="0"/>
              <a:t>Classer ses vœux en fonction de ce que l’on préfère ; pas besoin de faire de stratégie, la bonne question à se poser c’est : si je suis accepté, est-ce que je vais rejoindre cette formation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61</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3436884" y="195485"/>
            <a:ext cx="5239574" cy="344514"/>
          </a:xfrm>
          <a:prstGeom prst="roundRect">
            <a:avLst/>
          </a:prstGeom>
          <a:solidFill>
            <a:srgbClr val="FF9575">
              <a:alpha val="69804"/>
            </a:srgbClr>
          </a:solidFill>
          <a:ln w="12700">
            <a:solidFill>
              <a:srgbClr val="FF9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kern="0" dirty="0">
                <a:solidFill>
                  <a:srgbClr val="000091"/>
                </a:solidFill>
                <a:latin typeface="Arial"/>
              </a:rPr>
              <a:t>Comment classer ses vœux en attente ?</a:t>
            </a:r>
          </a:p>
        </p:txBody>
      </p:sp>
      <p:pic>
        <p:nvPicPr>
          <p:cNvPr id="5" name="Image 4">
            <a:hlinkClick r:id="rId2"/>
          </p:cNvPr>
          <p:cNvPicPr>
            <a:picLocks noChangeAspect="1"/>
          </p:cNvPicPr>
          <p:nvPr/>
        </p:nvPicPr>
        <p:blipFill>
          <a:blip r:embed="rId3"/>
          <a:stretch>
            <a:fillRect/>
          </a:stretch>
        </p:blipFill>
        <p:spPr>
          <a:xfrm>
            <a:off x="4836321" y="1268863"/>
            <a:ext cx="1925690" cy="3386165"/>
          </a:xfrm>
          <a:prstGeom prst="rect">
            <a:avLst/>
          </a:prstGeom>
          <a:ln>
            <a:solidFill>
              <a:schemeClr val="bg1">
                <a:lumMod val="75000"/>
              </a:schemeClr>
            </a:solidFill>
          </a:ln>
        </p:spPr>
      </p:pic>
      <p:pic>
        <p:nvPicPr>
          <p:cNvPr id="7" name="Image 6">
            <a:hlinkClick r:id="rId2"/>
          </p:cNvPr>
          <p:cNvPicPr>
            <a:picLocks noChangeAspect="1"/>
          </p:cNvPicPr>
          <p:nvPr/>
        </p:nvPicPr>
        <p:blipFill>
          <a:blip r:embed="rId4"/>
          <a:stretch>
            <a:fillRect/>
          </a:stretch>
        </p:blipFill>
        <p:spPr>
          <a:xfrm>
            <a:off x="6876579" y="1275606"/>
            <a:ext cx="1920183" cy="3372678"/>
          </a:xfrm>
          <a:prstGeom prst="rect">
            <a:avLst/>
          </a:prstGeom>
          <a:ln>
            <a:solidFill>
              <a:schemeClr val="bg1">
                <a:lumMod val="75000"/>
              </a:schemeClr>
            </a:solidFill>
          </a:ln>
        </p:spPr>
      </p:pic>
      <p:sp>
        <p:nvSpPr>
          <p:cNvPr id="3" name="ZoneTexte 2"/>
          <p:cNvSpPr txBox="1"/>
          <p:nvPr/>
        </p:nvSpPr>
        <p:spPr>
          <a:xfrm>
            <a:off x="467544" y="2391730"/>
            <a:ext cx="4104454" cy="2052228"/>
          </a:xfrm>
          <a:prstGeom prst="rect">
            <a:avLst/>
          </a:prstGeom>
          <a:solidFill>
            <a:schemeClr val="tx2">
              <a:lumMod val="40000"/>
              <a:lumOff val="60000"/>
            </a:schemeClr>
          </a:solidFill>
        </p:spPr>
        <p:txBody>
          <a:bodyPr wrap="square" rtlCol="0">
            <a:spAutoFit/>
          </a:bodyPr>
          <a:lstStyle/>
          <a:p>
            <a:endParaRPr lang="fr-FR" dirty="0"/>
          </a:p>
        </p:txBody>
      </p:sp>
      <p:sp>
        <p:nvSpPr>
          <p:cNvPr id="4" name="ZoneTexte 3"/>
          <p:cNvSpPr txBox="1"/>
          <p:nvPr/>
        </p:nvSpPr>
        <p:spPr>
          <a:xfrm>
            <a:off x="611560" y="2450088"/>
            <a:ext cx="3888432" cy="1831271"/>
          </a:xfrm>
          <a:prstGeom prst="rect">
            <a:avLst/>
          </a:prstGeom>
          <a:noFill/>
        </p:spPr>
        <p:txBody>
          <a:bodyPr wrap="square" rtlCol="0">
            <a:spAutoFit/>
          </a:bodyPr>
          <a:lstStyle/>
          <a:p>
            <a:r>
              <a:rPr lang="fr-FR" sz="1400" b="1" dirty="0" smtClean="0"/>
              <a:t>A savoir</a:t>
            </a:r>
            <a:endParaRPr lang="fr-FR" sz="1100" dirty="0"/>
          </a:p>
          <a:p>
            <a:pPr marL="171450" indent="-171450">
              <a:buFont typeface="Wingdings" panose="05000000000000000000" pitchFamily="2" charset="2"/>
              <a:buChar char="q"/>
            </a:pPr>
            <a:r>
              <a:rPr lang="fr-FR" sz="1100" dirty="0" smtClean="0"/>
              <a:t>La </a:t>
            </a:r>
            <a:r>
              <a:rPr lang="fr-FR" sz="1100" dirty="0"/>
              <a:t>proposition d’admission déjà acceptée est conservée automatiquement </a:t>
            </a:r>
            <a:endParaRPr lang="fr-FR" sz="1100" dirty="0" smtClean="0"/>
          </a:p>
          <a:p>
            <a:pPr marL="171450" indent="-171450">
              <a:buFont typeface="Wingdings" panose="05000000000000000000" pitchFamily="2" charset="2"/>
              <a:buChar char="q"/>
            </a:pPr>
            <a:r>
              <a:rPr lang="fr-FR" sz="1100" dirty="0" smtClean="0"/>
              <a:t>Les </a:t>
            </a:r>
            <a:r>
              <a:rPr lang="fr-FR" sz="1100" dirty="0"/>
              <a:t>vœux en attente non classés seront supprimés ; l’ordre des vœux classés est pris en compte à partir du 11 juin  </a:t>
            </a:r>
            <a:endParaRPr lang="fr-FR" sz="1100" dirty="0" smtClean="0"/>
          </a:p>
          <a:p>
            <a:pPr marL="171450" indent="-171450">
              <a:buFont typeface="Wingdings" panose="05000000000000000000" pitchFamily="2" charset="2"/>
              <a:buChar char="q"/>
            </a:pPr>
            <a:r>
              <a:rPr lang="fr-FR" sz="1100" dirty="0" smtClean="0"/>
              <a:t>Les </a:t>
            </a:r>
            <a:r>
              <a:rPr lang="fr-FR" sz="1100" dirty="0"/>
              <a:t>formations ne connaissent pas le classement du </a:t>
            </a:r>
            <a:r>
              <a:rPr lang="fr-FR" sz="1100" dirty="0" smtClean="0"/>
              <a:t>lycéen</a:t>
            </a:r>
          </a:p>
          <a:p>
            <a:pPr marL="171450" indent="-171450">
              <a:buFont typeface="Wingdings" panose="05000000000000000000" pitchFamily="2" charset="2"/>
              <a:buChar char="q"/>
            </a:pPr>
            <a:r>
              <a:rPr lang="fr-FR" sz="1100" dirty="0" smtClean="0"/>
              <a:t>Le </a:t>
            </a:r>
            <a:r>
              <a:rPr lang="fr-FR" sz="1100" dirty="0"/>
              <a:t>classement ne modifie pas la place dans la liste d’attente de la </a:t>
            </a:r>
            <a:r>
              <a:rPr lang="fr-FR" sz="1100" dirty="0" smtClean="0"/>
              <a:t>formation</a:t>
            </a:r>
          </a:p>
        </p:txBody>
      </p:sp>
      <p:sp>
        <p:nvSpPr>
          <p:cNvPr id="8" name="ZoneTexte 7"/>
          <p:cNvSpPr txBox="1"/>
          <p:nvPr/>
        </p:nvSpPr>
        <p:spPr>
          <a:xfrm>
            <a:off x="240973" y="858810"/>
            <a:ext cx="8651507" cy="338554"/>
          </a:xfrm>
          <a:prstGeom prst="rect">
            <a:avLst/>
          </a:prstGeom>
          <a:noFill/>
        </p:spPr>
        <p:txBody>
          <a:bodyPr wrap="square" rtlCol="0">
            <a:spAutoFit/>
          </a:bodyPr>
          <a:lstStyle/>
          <a:p>
            <a:r>
              <a:rPr lang="fr-FR" sz="1600" b="1" dirty="0"/>
              <a:t>Entre le 6 et le 10 juin 2025  </a:t>
            </a:r>
            <a:r>
              <a:rPr lang="fr-FR" sz="1600" b="1" dirty="0" smtClean="0"/>
              <a:t>je dois classer mes </a:t>
            </a:r>
            <a:r>
              <a:rPr lang="fr-FR" sz="1600" b="1" dirty="0"/>
              <a:t>vœux « en attente </a:t>
            </a:r>
            <a:r>
              <a:rPr lang="fr-FR" sz="1600" b="1" dirty="0" smtClean="0"/>
              <a:t>»</a:t>
            </a:r>
            <a:endParaRPr lang="fr-FR" sz="1600" b="1" dirty="0"/>
          </a:p>
        </p:txBody>
      </p:sp>
    </p:spTree>
    <p:extLst>
      <p:ext uri="{BB962C8B-B14F-4D97-AF65-F5344CB8AC3E}">
        <p14:creationId xmlns:p14="http://schemas.microsoft.com/office/powerpoint/2010/main" val="873560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766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3 juin 2025</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11 juin au 11 septembre 2025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1er juillet 2025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62</a:t>
            </a:fld>
            <a:endParaRPr lang="fr-FR"/>
          </a:p>
        </p:txBody>
      </p:sp>
      <p:sp>
        <p:nvSpPr>
          <p:cNvPr id="5" name="Rectangle à coins arrondis 4"/>
          <p:cNvSpPr/>
          <p:nvPr/>
        </p:nvSpPr>
        <p:spPr>
          <a:xfrm>
            <a:off x="5151863" y="86105"/>
            <a:ext cx="36131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solutions d’accompagnement</a:t>
            </a:r>
          </a:p>
        </p:txBody>
      </p:sp>
    </p:spTree>
    <p:extLst>
      <p:ext uri="{BB962C8B-B14F-4D97-AF65-F5344CB8AC3E}">
        <p14:creationId xmlns:p14="http://schemas.microsoft.com/office/powerpoint/2010/main" val="2072853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63</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2025</a:t>
            </a:r>
          </a:p>
        </p:txBody>
      </p:sp>
    </p:spTree>
    <p:extLst>
      <p:ext uri="{BB962C8B-B14F-4D97-AF65-F5344CB8AC3E}">
        <p14:creationId xmlns:p14="http://schemas.microsoft.com/office/powerpoint/2010/main" val="430257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64</a:t>
            </a:fld>
            <a:endParaRPr lang="fr-FR" dirty="0"/>
          </a:p>
        </p:txBody>
      </p:sp>
      <p:sp>
        <p:nvSpPr>
          <p:cNvPr id="5" name="Rectangle à coins arrondis 4"/>
          <p:cNvSpPr/>
          <p:nvPr/>
        </p:nvSpPr>
        <p:spPr>
          <a:xfrm>
            <a:off x="4055165" y="76969"/>
            <a:ext cx="465610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Tree>
    <p:extLst>
      <p:ext uri="{BB962C8B-B14F-4D97-AF65-F5344CB8AC3E}">
        <p14:creationId xmlns:p14="http://schemas.microsoft.com/office/powerpoint/2010/main" val="3074342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804806"/>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numéro vert  </a:t>
            </a:r>
            <a:r>
              <a:rPr lang="fr-FR" sz="1800" dirty="0">
                <a:solidFill>
                  <a:srgbClr val="3D566E"/>
                </a:solidFill>
              </a:rPr>
              <a:t>: </a:t>
            </a:r>
            <a:r>
              <a:rPr lang="fr-FR" sz="1800" b="1" dirty="0"/>
              <a:t>0 800 400 070 </a:t>
            </a:r>
            <a:br>
              <a:rPr lang="fr-FR" sz="1800" b="1" dirty="0"/>
            </a:br>
            <a:r>
              <a:rPr lang="fr-FR" sz="1600" i="1" dirty="0">
                <a:solidFill>
                  <a:schemeClr val="tx1"/>
                </a:solidFill>
              </a:rPr>
              <a:t>(numéros spécifiques pour l’Outre-mer indiqués sur Parcoursup.gouv.fr)</a:t>
            </a: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La messagerie contact</a:t>
            </a:r>
            <a:r>
              <a:rPr lang="fr-FR" sz="1800" b="1" dirty="0"/>
              <a:t> </a:t>
            </a:r>
            <a:r>
              <a:rPr lang="fr-FR" sz="18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Les réseaux sociaux pour suivre l’actualité de Parcoursup et recevoir des conseils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a:solidFill>
                  <a:schemeClr val="tx1"/>
                </a:solidFill>
              </a:rPr>
              <a:t>Parcoursup_info</a:t>
            </a:r>
            <a:r>
              <a:rPr lang="fr-FR" sz="1600" dirty="0">
                <a:solidFill>
                  <a:schemeClr val="tx1"/>
                </a:solidFill>
              </a:rPr>
              <a:t> sur Twitter/X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a:solidFill>
                  <a:schemeClr val="tx1"/>
                </a:solidFill>
              </a:rPr>
              <a:t>Parcoursupinfo</a:t>
            </a:r>
            <a:r>
              <a:rPr lang="fr-FR" sz="1600" dirty="0">
                <a:solidFill>
                  <a:schemeClr val="tx1"/>
                </a:solidFill>
              </a:rPr>
              <a:t> sur Instagram et Facebook)</a:t>
            </a:r>
          </a:p>
          <a:p>
            <a:pPr lvl="0" defTabSz="457200">
              <a:spcBef>
                <a:spcPct val="20000"/>
              </a:spcBef>
              <a:spcAft>
                <a:spcPts val="0"/>
              </a:spcAft>
              <a:buClr>
                <a:srgbClr val="000091"/>
              </a:buClr>
              <a:buSzPct val="100000"/>
            </a:pPr>
            <a:endParaRPr lang="fr-FR" sz="800" dirty="0">
              <a:solidFill>
                <a:schemeClr val="tx1"/>
              </a:solidFill>
            </a:endParaRPr>
          </a:p>
          <a:p>
            <a:pPr defTabSz="457200">
              <a:spcBef>
                <a:spcPct val="20000"/>
              </a:spcBef>
              <a:spcAft>
                <a:spcPts val="0"/>
              </a:spcAft>
              <a:buClr>
                <a:srgbClr val="FF0000"/>
              </a:buClr>
              <a:buSzPct val="100000"/>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800" dirty="0">
                <a:solidFill>
                  <a:schemeClr val="accent1"/>
                </a:solidFill>
              </a:rPr>
              <a:t> pour être informés d</a:t>
            </a:r>
            <a:r>
              <a:rPr lang="fr-FR" sz="1600" dirty="0">
                <a:solidFill>
                  <a:schemeClr val="accent1"/>
                </a:solidFill>
              </a:rPr>
              <a:t>es dates clés, des informations pratiques et des outils essentiels pour réussir son orientation post bac. </a:t>
            </a:r>
            <a:r>
              <a:rPr lang="fr-FR" sz="1600" i="1">
                <a:solidFill>
                  <a:schemeClr val="accent1"/>
                </a:solidFill>
              </a:rPr>
              <a:t>Pensez à </a:t>
            </a:r>
            <a:r>
              <a:rPr lang="fr-FR" sz="1600" i="1" dirty="0">
                <a:solidFill>
                  <a:schemeClr val="accent1"/>
                </a:solidFill>
              </a:rPr>
              <a:t>bien activer les notifications pour recevoir toutes les informations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65</a:t>
            </a:fld>
            <a:endParaRPr lang="fr-FR"/>
          </a:p>
        </p:txBody>
      </p:sp>
      <p:sp>
        <p:nvSpPr>
          <p:cNvPr id="12" name="Rectangle à coins arrondis 11"/>
          <p:cNvSpPr/>
          <p:nvPr/>
        </p:nvSpPr>
        <p:spPr>
          <a:xfrm>
            <a:off x="3514725" y="86105"/>
            <a:ext cx="5250331"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009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66</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2495114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26/03/2025</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67</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26/03/2025</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sp>
        <p:nvSpPr>
          <p:cNvPr id="6" name="Espace réservé de la date 3"/>
          <p:cNvSpPr txBox="1">
            <a:spLocks/>
          </p:cNvSpPr>
          <p:nvPr/>
        </p:nvSpPr>
        <p:spPr bwMode="gray">
          <a:xfrm>
            <a:off x="6426336" y="4811410"/>
            <a:ext cx="1170000" cy="360000"/>
          </a:xfrm>
          <a:prstGeom prst="rect">
            <a:avLst/>
          </a:prstGeom>
        </p:spPr>
        <p:txBody>
          <a:bodyPr/>
          <a:lstStyle>
            <a:defPPr>
              <a:defRPr lang="fr-FR"/>
            </a:defPPr>
            <a:lvl1pPr marL="0" algn="l" defTabSz="914400" rtl="0" eaLnBrk="1" latinLnBrk="0" hangingPunct="1">
              <a:defRPr sz="75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949B58A-420B-4881-ADE0-CDE881AF0A89}" type="datetime1">
              <a:rPr lang="fr-FR" cap="all" smtClean="0">
                <a:solidFill>
                  <a:schemeClr val="bg1"/>
                </a:solidFill>
              </a:rPr>
              <a:pPr algn="r"/>
              <a:t>26/03/2025</a:t>
            </a:fld>
            <a:endParaRPr lang="fr-FR" cap="all" dirty="0">
              <a:solidFill>
                <a:schemeClr val="bg1"/>
              </a:solidFill>
            </a:endParaRPr>
          </a:p>
        </p:txBody>
      </p:sp>
      <p:sp>
        <p:nvSpPr>
          <p:cNvPr id="7" name="Espace réservé du numéro de diapositive 10"/>
          <p:cNvSpPr txBox="1">
            <a:spLocks/>
          </p:cNvSpPr>
          <p:nvPr/>
        </p:nvSpPr>
        <p:spPr bwMode="gray">
          <a:xfrm>
            <a:off x="7596336" y="4783500"/>
            <a:ext cx="1170000" cy="360000"/>
          </a:xfrm>
          <a:prstGeom prst="rect">
            <a:avLst/>
          </a:prstGeom>
        </p:spPr>
        <p:txBody>
          <a:bodyPr/>
          <a:lstStyle>
            <a:defPPr>
              <a:defRPr lang="fr-FR"/>
            </a:defPPr>
            <a:lvl1pPr marL="0" algn="r" defTabSz="914400" rtl="0" eaLnBrk="1" latinLnBrk="0" hangingPunct="1">
              <a:defRPr sz="16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solidFill>
                  <a:schemeClr val="bg1"/>
                </a:solidFill>
              </a:rPr>
              <a:pPr/>
              <a:t>7</a:t>
            </a:fld>
            <a:endParaRPr lang="fr-FR" dirty="0">
              <a:solidFill>
                <a:schemeClr val="bg1"/>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84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570" y="622882"/>
            <a:ext cx="8598825" cy="1368152"/>
          </a:xfrm>
        </p:spPr>
        <p:txBody>
          <a:bodyPr/>
          <a:lstStyle/>
          <a:p>
            <a:pPr marL="0" indent="0">
              <a:buNone/>
            </a:pPr>
            <a:r>
              <a:rPr lang="fr-FR" sz="2800" dirty="0"/>
              <a:t/>
            </a:r>
            <a:br>
              <a:rPr lang="fr-FR" sz="2800" dirty="0"/>
            </a:br>
            <a:r>
              <a:rPr lang="fr-FR" sz="2600" dirty="0">
                <a:solidFill>
                  <a:srgbClr val="000091"/>
                </a:solidFill>
              </a:rPr>
              <a:t>Étape 1 : des outils pour vous aider à élaborer votre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1804962"/>
            <a:ext cx="5592417" cy="2921667"/>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26/03/2025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6570</TotalTime>
  <Words>7923</Words>
  <Application>Microsoft Office PowerPoint</Application>
  <PresentationFormat>Affichage à l'écran (16:9)</PresentationFormat>
  <Paragraphs>625</Paragraphs>
  <Slides>67</Slides>
  <Notes>11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67</vt:i4>
      </vt:variant>
    </vt:vector>
  </HeadingPairs>
  <TitlesOfParts>
    <vt:vector size="79" baseType="lpstr">
      <vt:lpstr>Aptos</vt:lpstr>
      <vt:lpstr>Arial</vt:lpstr>
      <vt:lpstr>Arial-ItalicMT</vt:lpstr>
      <vt:lpstr>Calibri</vt:lpstr>
      <vt:lpstr>Cambria</vt:lpstr>
      <vt:lpstr>Courier New</vt:lpstr>
      <vt:lpstr>Helvetica</vt:lpstr>
      <vt:lpstr>Lucida Grande</vt:lpstr>
      <vt:lpstr>Marianne</vt:lpstr>
      <vt:lpstr>Marianne Light</vt:lpstr>
      <vt:lpstr>Wingdings</vt:lpstr>
      <vt:lpstr>OPÉRATEURS</vt:lpstr>
      <vt:lpstr>Parcoursup simplifie vos démarches</vt:lpstr>
      <vt:lpstr>Présentation PowerPoint</vt:lpstr>
      <vt:lpstr>Sommaire  </vt:lpstr>
      <vt:lpstr>Présentation PowerPoint</vt:lpstr>
      <vt:lpstr>Présentation PowerPoint</vt:lpstr>
      <vt:lpstr>Présentation PowerPoint</vt:lpstr>
      <vt:lpstr>Présentation PowerPoint</vt:lpstr>
      <vt:lpstr> Étape 1 : des outils pour vous aider à élaborer votre projet d’orientation</vt:lpstr>
      <vt:lpstr>Présentation PowerPoint</vt:lpstr>
      <vt:lpstr>L’accompagnement au sein de votre lycée : des acteurs, des temps forts et des outils pour vous aider à élaborer votre projet d’orientation </vt:lpstr>
      <vt:lpstr>LE BON REFLEXE : S’INFORMER</vt:lpstr>
      <vt:lpstr>LE BON REFLEXE : ECHANGER, SE PREPARER</vt:lpstr>
      <vt:lpstr>Présentation PowerPoint</vt:lpstr>
      <vt:lpstr>Présentation PowerPoint</vt:lpstr>
      <vt:lpstr>Présentation PowerPoint</vt:lpstr>
      <vt:lpstr>Présentation PowerPoint</vt:lpstr>
      <vt:lpstr>Des informations claires, riches et utiles</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Consolider votre projet d’orientation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vt:lpstr>
      <vt:lpstr>Rappel  : Parcoursup ne décide pas de votre affectation</vt:lpstr>
      <vt:lpstr>Un appui aux lycéens boursiers </vt:lpstr>
      <vt:lpstr>Dispositif  de soutien à l’accès des bacheliers pro. en STS - STSA</vt:lpstr>
      <vt:lpstr>Étape 3 : consulter les réponses des formations et faire ses choix </vt:lpstr>
      <vt:lpstr>Présentation PowerPoint</vt:lpstr>
      <vt:lpstr>La phase d’admission principale : 2 juin au 10 juillet 2025  </vt:lpstr>
      <vt:lpstr>Présentation PowerPoint</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Présentation PowerPoint</vt:lpstr>
      <vt:lpstr>Des solutions pour les candidats qui n’ont pas reçu de proposition d’admission </vt:lpstr>
      <vt:lpstr>L’inscription administrative dans la formation choisie </vt:lpstr>
      <vt:lpstr>Présentation PowerPoint</vt:lpstr>
      <vt:lpstr>Présentation PowerPoint</vt:lpstr>
      <vt:lpstr>Pensez aussi à préparer votre future vie d’étudiant(e)</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VALERIE KLEIN</cp:lastModifiedBy>
  <cp:revision>385</cp:revision>
  <dcterms:created xsi:type="dcterms:W3CDTF">2020-10-27T08:44:50Z</dcterms:created>
  <dcterms:modified xsi:type="dcterms:W3CDTF">2025-03-26T17:28:53Z</dcterms:modified>
</cp:coreProperties>
</file>