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7"/>
  </p:notesMasterIdLst>
  <p:handoutMasterIdLst>
    <p:handoutMasterId r:id="rId28"/>
  </p:handoutMasterIdLst>
  <p:sldIdLst>
    <p:sldId id="378" r:id="rId2"/>
    <p:sldId id="365" r:id="rId3"/>
    <p:sldId id="366" r:id="rId4"/>
    <p:sldId id="373" r:id="rId5"/>
    <p:sldId id="328" r:id="rId6"/>
    <p:sldId id="380" r:id="rId7"/>
    <p:sldId id="383" r:id="rId8"/>
    <p:sldId id="379" r:id="rId9"/>
    <p:sldId id="358" r:id="rId10"/>
    <p:sldId id="384" r:id="rId11"/>
    <p:sldId id="375" r:id="rId12"/>
    <p:sldId id="387" r:id="rId13"/>
    <p:sldId id="385" r:id="rId14"/>
    <p:sldId id="386" r:id="rId15"/>
    <p:sldId id="388" r:id="rId16"/>
    <p:sldId id="362" r:id="rId17"/>
    <p:sldId id="371" r:id="rId18"/>
    <p:sldId id="369" r:id="rId19"/>
    <p:sldId id="372" r:id="rId20"/>
    <p:sldId id="382" r:id="rId21"/>
    <p:sldId id="353" r:id="rId22"/>
    <p:sldId id="389" r:id="rId23"/>
    <p:sldId id="370" r:id="rId24"/>
    <p:sldId id="377" r:id="rId25"/>
    <p:sldId id="390"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66"/>
            <p14:sldId id="373"/>
            <p14:sldId id="328"/>
            <p14:sldId id="380"/>
            <p14:sldId id="383"/>
            <p14:sldId id="379"/>
            <p14:sldId id="358"/>
            <p14:sldId id="384"/>
            <p14:sldId id="375"/>
            <p14:sldId id="387"/>
            <p14:sldId id="385"/>
            <p14:sldId id="386"/>
            <p14:sldId id="388"/>
            <p14:sldId id="362"/>
            <p14:sldId id="371"/>
            <p14:sldId id="369"/>
            <p14:sldId id="372"/>
            <p14:sldId id="382"/>
            <p14:sldId id="353"/>
            <p14:sldId id="389"/>
            <p14:sldId id="370"/>
            <p14:sldId id="377"/>
            <p14:sldId id="39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91"/>
    <a:srgbClr val="EC130E"/>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660"/>
  </p:normalViewPr>
  <p:slideViewPr>
    <p:cSldViewPr showGuides="1">
      <p:cViewPr varScale="1">
        <p:scale>
          <a:sx n="96" d="100"/>
          <a:sy n="96" d="100"/>
        </p:scale>
        <p:origin x="732"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26/03/2025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26/03/2025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26/03/2025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26/03/2025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26/03/2025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26/03/2025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26/03/2025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26/03/2025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26/03/2025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26/03/2025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26/03/2025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26/03/2025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26/03/2025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26/03/2025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26/03/2025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26/03/2025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26/03/2025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26/03/2025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26/03/2025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26/03/2025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26/03/2025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26/03/2025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26/03/2025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26/03/2025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26/03/2025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parcoursup.gouv.fr/candidater-sur-parcoursup/comment-classer-vos-voeux-en-attente-3474" TargetMode="Externa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a:latin typeface="Cambria" panose="02040503050406030204" pitchFamily="18" charset="0"/>
                <a:ea typeface="Cambria" panose="02040503050406030204" pitchFamily="18" charset="0"/>
              </a:rPr>
              <a:t>Parcoursup simplifie vos démarches</a:t>
            </a: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a:latin typeface="+mj-lt"/>
                <a:ea typeface="+mj-ea"/>
                <a:cs typeface="+mj-cs"/>
              </a:rPr>
              <a:t>parcoursup.gouv.fr</a:t>
            </a:r>
          </a:p>
        </p:txBody>
      </p:sp>
      <p:pic>
        <p:nvPicPr>
          <p:cNvPr id="9" name="Image 8">
            <a:extLst>
              <a:ext uri="{FF2B5EF4-FFF2-40B4-BE49-F238E27FC236}">
                <a16:creationId xmlns:a16="http://schemas.microsoft.com/office/drawing/2014/main" id="{BFBCB92B-FCD8-44D2-B856-C9F684EBBBCE}"/>
              </a:ext>
            </a:extLst>
          </p:cNvPr>
          <p:cNvPicPr>
            <a:picLocks noChangeAspect="1"/>
          </p:cNvPicPr>
          <p:nvPr/>
        </p:nvPicPr>
        <p:blipFill>
          <a:blip r:embed="rId4"/>
          <a:stretch>
            <a:fillRect/>
          </a:stretch>
        </p:blipFill>
        <p:spPr>
          <a:xfrm>
            <a:off x="827584" y="2724223"/>
            <a:ext cx="1212921" cy="1638274"/>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a:solidFill>
                  <a:srgbClr val="FF0000"/>
                </a:solidFill>
                <a:highlight>
                  <a:srgbClr val="0000FF"/>
                </a:highlight>
              </a:rPr>
              <a:t>Nouveauté 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a:solidFill>
                  <a:schemeClr val="bg2"/>
                </a:solidFill>
              </a:rPr>
              <a:t>Nouveauté 2025 </a:t>
            </a:r>
            <a:r>
              <a:rPr lang="fr-FR" sz="1200" dirty="0">
                <a:solidFill>
                  <a:srgbClr val="000091"/>
                </a:solidFill>
              </a:rPr>
              <a:t>: sur le site </a:t>
            </a:r>
            <a:r>
              <a:rPr lang="fr-FR" sz="1200" u="sng" dirty="0">
                <a:solidFill>
                  <a:srgbClr val="3333CC"/>
                </a:solidFill>
              </a:rPr>
              <a:t>parcoursup.gouv.fr</a:t>
            </a:r>
            <a:r>
              <a:rPr lang="fr-FR" sz="1200" dirty="0">
                <a:solidFill>
                  <a:srgbClr val="000091"/>
                </a:solidFill>
              </a:rPr>
              <a:t> (espace Ressources) un livret « </a:t>
            </a:r>
            <a:r>
              <a:rPr lang="fr-FR" sz="1200" b="1" dirty="0">
                <a:solidFill>
                  <a:srgbClr val="000091"/>
                </a:solidFill>
              </a:rPr>
              <a:t>les bons réflexes</a:t>
            </a:r>
            <a:r>
              <a:rPr lang="fr-FR" sz="1200" dirty="0">
                <a:solidFill>
                  <a:srgbClr val="000091"/>
                </a:solidFill>
              </a:rPr>
              <a:t> » 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a:solidFill>
                  <a:srgbClr val="000091"/>
                </a:solidFill>
                <a:effectLst>
                  <a:outerShdw blurRad="38100" dist="38100" dir="2700000" algn="tl">
                    <a:srgbClr val="000000">
                      <a:alpha val="43137"/>
                    </a:srgbClr>
                  </a:outerShdw>
                </a:effectLst>
              </a:rPr>
              <a:t>Vérifier 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a:solidFill>
                  <a:srgbClr val="000091"/>
                </a:solidFill>
              </a:rPr>
              <a:t>On retrouve aussi aisément sur Parcoursup l’information sur les </a:t>
            </a:r>
            <a:r>
              <a:rPr lang="fr-FR" sz="1200" b="1" dirty="0">
                <a:solidFill>
                  <a:srgbClr val="000091"/>
                </a:solidFill>
              </a:rPr>
              <a:t>frais de scolarité</a:t>
            </a:r>
            <a:r>
              <a:rPr lang="fr-FR" sz="1200" dirty="0">
                <a:solidFill>
                  <a:srgbClr val="000091"/>
                </a:solidFill>
              </a:rPr>
              <a:t>, le </a:t>
            </a:r>
            <a:r>
              <a:rPr lang="fr-FR" sz="1200" b="1" dirty="0">
                <a:solidFill>
                  <a:srgbClr val="000091"/>
                </a:solidFill>
              </a:rPr>
              <a:t>règlement de la CVEC</a:t>
            </a:r>
          </a:p>
          <a:p>
            <a:endParaRPr lang="fr-FR" sz="1400" dirty="0">
              <a:solidFill>
                <a:srgbClr val="00009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3131840" y="195486"/>
            <a:ext cx="55794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Répondre à l’attente des familles sur l’offre de formation</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92113" y="3843274"/>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92113" y="4269640"/>
            <a:ext cx="360001" cy="36000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13" y="1275606"/>
            <a:ext cx="4396594" cy="2285209"/>
          </a:xfrm>
          <a:prstGeom prst="rect">
            <a:avLst/>
          </a:prstGeom>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5"/>
          <a:stretch>
            <a:fillRect/>
          </a:stretch>
        </p:blipFill>
        <p:spPr>
          <a:xfrm>
            <a:off x="7524328" y="2420512"/>
            <a:ext cx="1014260" cy="1422762"/>
          </a:xfrm>
          <a:prstGeom prst="rect">
            <a:avLst/>
          </a:prstGeom>
        </p:spPr>
      </p:pic>
    </p:spTree>
    <p:extLst>
      <p:ext uri="{BB962C8B-B14F-4D97-AF65-F5344CB8AC3E}">
        <p14:creationId xmlns:p14="http://schemas.microsoft.com/office/powerpoint/2010/main" val="3165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latin typeface="+mn-lt"/>
                <a:ea typeface="+mn-ea"/>
                <a:cs typeface="+mn-cs"/>
              </a:rPr>
              <a:t>Des informations claires, riches et utiles</a:t>
            </a: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a:solidFill>
                  <a:schemeClr val="bg1"/>
                </a:solidFill>
                <a:highlight>
                  <a:srgbClr val="0000FF"/>
                </a:highlight>
              </a:rPr>
              <a:t>Des informations sur le contenu et les débouchés de la formation </a:t>
            </a:r>
            <a:r>
              <a:rPr lang="fr-FR" sz="1200" dirty="0">
                <a:solidFill>
                  <a:schemeClr val="accent1"/>
                </a:solidFill>
              </a:rPr>
              <a:t>: les enseignements et les options proposés, le nombre de places disponibles, des informations pour les candidats en situation de handicap, des contacts avec les responsables de la formation</a:t>
            </a:r>
          </a:p>
          <a:p>
            <a:pPr marL="177800"/>
            <a:r>
              <a:rPr lang="fr-FR" sz="1200" b="1" dirty="0">
                <a:solidFill>
                  <a:srgbClr val="FF0000"/>
                </a:solidFill>
              </a:rPr>
              <a:t>Et en 2025</a:t>
            </a:r>
            <a:r>
              <a:rPr lang="fr-FR" sz="1200" dirty="0">
                <a:solidFill>
                  <a:schemeClr val="accent1"/>
                </a:solidFill>
              </a:rPr>
              <a:t>, des informations plus riches sur les taux de réussite et d’insertion professionnelle, les débouchés et les possibilités de poursuite d’études</a:t>
            </a:r>
            <a:br>
              <a:rPr lang="fr-FR" sz="1200" dirty="0">
                <a:solidFill>
                  <a:schemeClr val="accent1"/>
                </a:solidFill>
              </a:rPr>
            </a:br>
            <a:endParaRPr lang="fr-FR" sz="1200" dirty="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0000FF"/>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sélection (écrit/oral), des conseils des enseignants du supérieur sur la manière d’élaborer sa candidature</a:t>
            </a:r>
          </a:p>
          <a:p>
            <a:pPr marL="177800">
              <a:spcBef>
                <a:spcPts val="300"/>
              </a:spcBef>
              <a:spcAft>
                <a:spcPts val="300"/>
              </a:spcAft>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2024)</a:t>
            </a:r>
            <a:br>
              <a:rPr lang="fr-FR" sz="1200" dirty="0">
                <a:solidFill>
                  <a:schemeClr val="accent1"/>
                </a:solidFill>
              </a:rPr>
            </a:br>
            <a:r>
              <a:rPr lang="fr-FR" sz="1200" dirty="0"/>
              <a:t/>
            </a:r>
            <a:br>
              <a:rPr lang="fr-FR" sz="1200" dirty="0"/>
            </a:br>
            <a:r>
              <a:rPr lang="fr-FR" sz="1200" b="1" dirty="0">
                <a:solidFill>
                  <a:srgbClr val="FF0000"/>
                </a:solidFill>
                <a:highlight>
                  <a:srgbClr val="0000FF"/>
                </a:highlight>
              </a:rPr>
              <a:t>Nouveauté 2025 </a:t>
            </a:r>
            <a:r>
              <a:rPr lang="fr-FR" sz="1200" b="1" dirty="0">
                <a:solidFill>
                  <a:schemeClr val="bg1"/>
                </a:solidFill>
                <a:highlight>
                  <a:srgbClr val="0000FF"/>
                </a:highlight>
              </a:rPr>
              <a:t>: des informations plus riches pour réfléchir avant de faire vos vœux </a:t>
            </a:r>
            <a:r>
              <a:rPr lang="fr-FR" sz="1200" dirty="0">
                <a:solidFill>
                  <a:schemeClr val="accent1"/>
                </a:solidFill>
              </a:rPr>
              <a:t>: le taux d’accès de la formation en 2024 (pour savoir si la formation est très demandée) et des informations sur le profil des lycéens de terminale admis les années précédentes (série de bac, niveau scolaire, choix de parcours au lycée)</a:t>
            </a:r>
          </a:p>
          <a:p>
            <a:pPr marL="177800">
              <a:spcBef>
                <a:spcPts val="600"/>
              </a:spcBef>
            </a:pPr>
            <a:r>
              <a:rPr lang="fr-FR" sz="1200" b="1" dirty="0">
                <a:solidFill>
                  <a:schemeClr val="accent1"/>
                </a:solidFill>
              </a:rPr>
              <a:t>Pour chaque formation </a:t>
            </a:r>
            <a:r>
              <a:rPr lang="fr-FR" sz="1200" dirty="0">
                <a:solidFill>
                  <a:schemeClr val="accent1"/>
                </a:solidFill>
              </a:rPr>
              <a:t>: un rapport détaillé sur les critères et le profil des admis en 2024</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Rectangle à coins arrondis 6">
            <a:extLst>
              <a:ext uri="{FF2B5EF4-FFF2-40B4-BE49-F238E27FC236}">
                <a16:creationId xmlns:a16="http://schemas.microsoft.com/office/drawing/2014/main" id="{D6B32044-2777-BA50-5830-243AE6AF7D20}"/>
              </a:ext>
            </a:extLst>
          </p:cNvPr>
          <p:cNvSpPr>
            <a:spLocks noGrp="1"/>
          </p:cNvSpPr>
          <p:nvPr>
            <p:ph type="body" sz="quarter" idx="13"/>
          </p:nvPr>
        </p:nvSpPr>
        <p:spPr>
          <a:xfrm>
            <a:off x="3635896" y="180000"/>
            <a:ext cx="5040560" cy="360000"/>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chemeClr val="tx1"/>
                </a:solidFill>
              </a:rPr>
              <a:t>La fiche de formation : </a:t>
            </a:r>
            <a:r>
              <a:rPr lang="fr-FR" sz="1400" dirty="0"/>
              <a:t>l’essentiel</a:t>
            </a:r>
            <a:r>
              <a:rPr lang="fr-FR" sz="1400" b="1" dirty="0">
                <a:solidFill>
                  <a:schemeClr val="tx1"/>
                </a:solidFill>
              </a:rPr>
              <a:t> pour vous aider à choisir</a:t>
            </a:r>
          </a:p>
        </p:txBody>
      </p:sp>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dirty="0"/>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t>&gt;&gt; une rubrique dédiée aux critères d’analyse des candidatures avec une présentation globale et détaillée</a:t>
            </a:r>
            <a:br>
              <a:rPr lang="fr-FR" sz="1400" dirty="0"/>
            </a:br>
            <a:r>
              <a:rPr lang="fr-FR" sz="1400" dirty="0"/>
              <a:t/>
            </a:r>
            <a:br>
              <a:rPr lang="fr-FR" sz="1400" dirty="0"/>
            </a:br>
            <a:r>
              <a:rPr lang="fr-FR" sz="1400" dirty="0"/>
              <a:t>&gt;&gt; la rubrique </a:t>
            </a:r>
            <a:r>
              <a:rPr lang="fr-FR" sz="1400" dirty="0">
                <a:solidFill>
                  <a:srgbClr val="FF0000"/>
                </a:solidFill>
              </a:rPr>
              <a:t>Conseils</a:t>
            </a:r>
            <a:r>
              <a:rPr lang="fr-FR" sz="1400" dirty="0"/>
              <a:t> pour faire passer des messages aux candidats </a:t>
            </a:r>
            <a:br>
              <a:rPr lang="fr-FR" sz="1400" dirty="0"/>
            </a:br>
            <a:r>
              <a:rPr lang="fr-FR" sz="1400" dirty="0"/>
              <a:t/>
            </a:r>
            <a:br>
              <a:rPr lang="fr-FR" sz="1400" dirty="0"/>
            </a:br>
            <a:r>
              <a:rPr lang="fr-FR" sz="1400" dirty="0"/>
              <a:t/>
            </a:r>
            <a:br>
              <a:rPr lang="fr-FR" sz="1400" dirty="0"/>
            </a:br>
            <a:r>
              <a:rPr lang="fr-FR" sz="1400" dirty="0"/>
              <a:t/>
            </a: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50440" y="801854"/>
            <a:ext cx="4452463" cy="4341646"/>
          </a:xfrm>
          <a:prstGeom prst="rect">
            <a:avLst/>
          </a:prstGeom>
        </p:spPr>
      </p:pic>
      <p:sp>
        <p:nvSpPr>
          <p:cNvPr id="8" name="ZoneTexte 7">
            <a:extLst>
              <a:ext uri="{FF2B5EF4-FFF2-40B4-BE49-F238E27FC236}">
                <a16:creationId xmlns:a16="http://schemas.microsoft.com/office/drawing/2014/main" id="{A8DC08FF-FAF4-1048-0294-2631F34DD458}"/>
              </a:ext>
            </a:extLst>
          </p:cNvPr>
          <p:cNvSpPr txBox="1"/>
          <p:nvPr/>
        </p:nvSpPr>
        <p:spPr>
          <a:xfrm>
            <a:off x="4644008" y="2643758"/>
            <a:ext cx="4287770" cy="1169551"/>
          </a:xfrm>
          <a:prstGeom prst="rect">
            <a:avLst/>
          </a:prstGeom>
          <a:noFill/>
          <a:ln>
            <a:solidFill>
              <a:schemeClr val="bg2"/>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r>
              <a:rPr lang="fr-FR" sz="1400" dirty="0">
                <a:latin typeface="Marianne Light" panose="02000000000000000000" pitchFamily="2" charset="0"/>
              </a:rPr>
              <a:t/>
            </a:r>
            <a:br>
              <a:rPr lang="fr-FR" sz="1400" dirty="0">
                <a:latin typeface="Marianne Light" panose="02000000000000000000" pitchFamily="2" charset="0"/>
              </a:rPr>
            </a:br>
            <a:r>
              <a:rPr lang="fr-FR" sz="1400" dirty="0">
                <a:latin typeface="Marianne Light" panose="02000000000000000000" pitchFamily="2" charset="0"/>
              </a:rPr>
              <a:t>Des</a:t>
            </a:r>
            <a:r>
              <a:rPr lang="fr-FR" sz="1400" b="1" dirty="0">
                <a:latin typeface="Marianne Light" panose="02000000000000000000" pitchFamily="2" charset="0"/>
              </a:rPr>
              <a:t> </a:t>
            </a:r>
            <a:r>
              <a:rPr lang="fr-FR" sz="1400" u="sng" dirty="0">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latin typeface="Marianne Light" panose="02000000000000000000" pitchFamily="2" charset="0"/>
              </a:rPr>
              <a:t>de l’année précédente plus nombreux  (19 000) et plus riches en données </a:t>
            </a:r>
          </a:p>
        </p:txBody>
      </p:sp>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r>
              <a:rPr lang="fr-FR" sz="1000" dirty="0"/>
              <a:t/>
            </a:r>
            <a:br>
              <a:rPr lang="fr-FR" sz="1000" dirty="0"/>
            </a:br>
            <a:r>
              <a:rPr lang="fr-FR" sz="1000" dirty="0"/>
              <a:t>&gt;&gt; des chiffres déclinables pour chaque type 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7" name="Rectangle à coins arrondis 6"/>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sp>
        <p:nvSpPr>
          <p:cNvPr id="11" name="Titre 1"/>
          <p:cNvSpPr txBox="1">
            <a:spLocks/>
          </p:cNvSpPr>
          <p:nvPr/>
        </p:nvSpPr>
        <p:spPr bwMode="gray">
          <a:xfrm>
            <a:off x="164260" y="3723878"/>
            <a:ext cx="5216557"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FF0000"/>
                </a:solidFill>
              </a:rPr>
              <a:t>taux d’accès par type de baccalauréat </a:t>
            </a:r>
            <a:r>
              <a:rPr lang="fr-FR" sz="1000" dirty="0"/>
              <a:t>dans chaque formation pour voir si la formation était très demandée ou si elle a accueilli tous les candidats</a:t>
            </a:r>
            <a:br>
              <a:rPr lang="fr-FR" sz="1000" dirty="0"/>
            </a:br>
            <a:r>
              <a:rPr lang="fr-FR" sz="1000" dirty="0"/>
              <a:t/>
            </a:r>
            <a:br>
              <a:rPr lang="fr-FR" sz="1000" dirty="0"/>
            </a:br>
            <a:r>
              <a:rPr lang="fr-FR" sz="1000" dirty="0"/>
              <a:t>&gt;&gt; </a:t>
            </a:r>
            <a:r>
              <a:rPr lang="fr-FR" sz="1000" dirty="0">
                <a:solidFill>
                  <a:srgbClr val="FF0000"/>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 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173" y="4343400"/>
            <a:ext cx="8337951" cy="427681"/>
          </a:xfrm>
        </p:spPr>
        <p:txBody>
          <a:bodyPr/>
          <a:lstStyle/>
          <a:p>
            <a:r>
              <a:rPr lang="fr-FR" sz="1200" dirty="0"/>
              <a:t>Des </a:t>
            </a:r>
            <a:r>
              <a:rPr lang="fr-FR" sz="1200" dirty="0">
                <a:solidFill>
                  <a:srgbClr val="FF0000"/>
                </a:solidFill>
              </a:rPr>
              <a:t>conseils personnalisés </a:t>
            </a:r>
            <a:r>
              <a:rPr lang="fr-FR" sz="1200" dirty="0"/>
              <a:t>pour vous aider : ayez toujours les bons reflexes, consulter les critères spécifiques de la formation ; 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1" name="Titre 1"/>
          <p:cNvSpPr txBox="1">
            <a:spLocks/>
          </p:cNvSpPr>
          <p:nvPr/>
        </p:nvSpPr>
        <p:spPr bwMode="gray">
          <a:xfrm>
            <a:off x="553843" y="895597"/>
            <a:ext cx="8337951" cy="2279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200" dirty="0"/>
              <a:t>Une visibilité sur l’accès dans la formation pour </a:t>
            </a:r>
            <a:r>
              <a:rPr lang="fr-FR" sz="1200" dirty="0">
                <a:solidFill>
                  <a:srgbClr val="FF0000"/>
                </a:solidFill>
              </a:rPr>
              <a:t>les lycéens des 3 types de bac au cours des 3 dernières années </a:t>
            </a: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0" y="1503939"/>
            <a:ext cx="2813124" cy="204421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2838913" y="1296144"/>
            <a:ext cx="3167897" cy="2427734"/>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300192" y="1503939"/>
            <a:ext cx="2746380" cy="2743882"/>
          </a:xfrm>
          <a:prstGeom prst="rect">
            <a:avLst/>
          </a:prstGeom>
        </p:spPr>
      </p:pic>
    </p:spTree>
    <p:extLst>
      <p:ext uri="{BB962C8B-B14F-4D97-AF65-F5344CB8AC3E}">
        <p14:creationId xmlns:p14="http://schemas.microsoft.com/office/powerpoint/2010/main" val="191059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9" name="Rectangle à coins arrondis 11">
            <a:extLst>
              <a:ext uri="{FF2B5EF4-FFF2-40B4-BE49-F238E27FC236}">
                <a16:creationId xmlns:a16="http://schemas.microsoft.com/office/drawing/2014/main" id="{9EFDE9FC-D99B-4A8A-85BB-090A0ABF9233}"/>
              </a:ext>
            </a:extLst>
          </p:cNvPr>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informer mieux sur l’insertion professionnelle des étudiants</a:t>
            </a:r>
          </a:p>
        </p:txBody>
      </p:sp>
      <p:sp>
        <p:nvSpPr>
          <p:cNvPr id="11" name="Titre 1"/>
          <p:cNvSpPr txBox="1">
            <a:spLocks/>
          </p:cNvSpPr>
          <p:nvPr/>
        </p:nvSpPr>
        <p:spPr bwMode="gray">
          <a:xfrm>
            <a:off x="4860032" y="1131590"/>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dirty="0"/>
              <a:t>&gt;&gt; une rubrique dédiée à l’information sur la poursuite d’études et l’insertion professionnelle des étudiants  </a:t>
            </a:r>
            <a:br>
              <a:rPr lang="fr-FR" sz="1400" dirty="0"/>
            </a:br>
            <a:r>
              <a:rPr lang="fr-FR" sz="1400" dirty="0"/>
              <a:t/>
            </a:r>
            <a:br>
              <a:rPr lang="fr-FR" sz="1400" dirty="0"/>
            </a:br>
            <a:r>
              <a:rPr lang="fr-FR" sz="1400" dirty="0"/>
              <a:t>&gt;&gt; l’information sur la réussite (statistiques du SIES)</a:t>
            </a:r>
            <a:br>
              <a:rPr lang="fr-FR" sz="1400" dirty="0"/>
            </a:br>
            <a:r>
              <a:rPr lang="fr-FR" sz="1400" dirty="0"/>
              <a:t/>
            </a:r>
            <a:br>
              <a:rPr lang="fr-FR" sz="1400" dirty="0"/>
            </a:br>
            <a:r>
              <a:rPr lang="fr-FR" sz="1400" dirty="0"/>
              <a:t>&gt;&gt; </a:t>
            </a:r>
            <a:r>
              <a:rPr lang="fr-FR" sz="1400" dirty="0">
                <a:solidFill>
                  <a:srgbClr val="FF0000"/>
                </a:solidFill>
              </a:rPr>
              <a:t>Nouveautés 2025 </a:t>
            </a:r>
            <a:r>
              <a:rPr lang="fr-FR" sz="1400" dirty="0"/>
              <a:t>:  plus de 75 % des formations couvertes par les statistiques d’insertion</a:t>
            </a:r>
          </a:p>
          <a:p>
            <a:r>
              <a:rPr lang="fr-FR" sz="1300" b="0" dirty="0"/>
              <a:t>-</a:t>
            </a:r>
            <a:r>
              <a:rPr lang="fr-FR" sz="1300" dirty="0"/>
              <a:t> </a:t>
            </a:r>
            <a:r>
              <a:rPr lang="fr-FR" sz="1300" b="0" dirty="0"/>
              <a:t>Licences générales</a:t>
            </a:r>
          </a:p>
          <a:p>
            <a:r>
              <a:rPr lang="fr-FR" sz="1300" b="0" dirty="0"/>
              <a:t>- BTS agricoles</a:t>
            </a:r>
          </a:p>
          <a:p>
            <a:r>
              <a:rPr lang="fr-FR" sz="1300" b="0" dirty="0"/>
              <a:t>- Écoles d’ingénieur, de commerce et de management</a:t>
            </a:r>
          </a:p>
          <a:p>
            <a:endParaRPr lang="fr-FR" sz="1400" b="0" dirty="0"/>
          </a:p>
          <a:p>
            <a:r>
              <a:rPr lang="fr-FR" sz="1400" u="sng" dirty="0"/>
              <a:t>A venir </a:t>
            </a:r>
            <a:r>
              <a:rPr lang="fr-FR" sz="1400" dirty="0"/>
              <a:t>: des données sur le salaire indicatif net/mois observé à l’échelle nationale un an après la sortie des études</a:t>
            </a:r>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Tree>
    <p:extLst>
      <p:ext uri="{BB962C8B-B14F-4D97-AF65-F5344CB8AC3E}">
        <p14:creationId xmlns:p14="http://schemas.microsoft.com/office/powerpoint/2010/main" val="12144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endParaRPr lang="fr-FR" sz="1300" dirty="0">
              <a:solidFill>
                <a:schemeClr val="accent1"/>
              </a:solidFill>
            </a:endParaRP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Jusqu’à </a:t>
            </a:r>
            <a:r>
              <a:rPr lang="fr-FR" sz="1300" b="1" dirty="0">
                <a:solidFill>
                  <a:schemeClr val="bg1"/>
                </a:solidFill>
                <a:highlight>
                  <a:srgbClr val="0000FF"/>
                </a:highlight>
              </a:rPr>
              <a:t>10 vœux et 10 vœux supplémentaires</a:t>
            </a:r>
            <a:r>
              <a:rPr lang="fr-FR" sz="1300" dirty="0">
                <a:solidFill>
                  <a:schemeClr val="accent1"/>
                </a:solidFill>
              </a:rPr>
              <a:t> pour des formations en apprentissage</a:t>
            </a: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Possibilité de faire </a:t>
            </a:r>
            <a:r>
              <a:rPr lang="fr-FR" sz="1300" b="1" dirty="0">
                <a:solidFill>
                  <a:schemeClr val="bg1"/>
                </a:solidFill>
                <a:highlight>
                  <a:srgbClr val="0000FF"/>
                </a:highlight>
              </a:rPr>
              <a:t>des sous-vœux pour certaines filières sélectives </a:t>
            </a:r>
            <a:r>
              <a:rPr lang="fr-FR" sz="1300" dirty="0">
                <a:solidFill>
                  <a:schemeClr val="accent1"/>
                </a:solidFill>
              </a:rPr>
              <a:t> (Classes prépa, BTS, BUT, écoles de commerce, d'ingénieurs, IFSI, IEP, etc…)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Les vœux sont formulés librement par les candidats (pas de classement par ordre de priorité) </a:t>
            </a:r>
            <a:r>
              <a:rPr lang="fr-FR" sz="1300" dirty="0">
                <a:solidFill>
                  <a:schemeClr val="accent1"/>
                </a:solidFill>
              </a:rPr>
              <a:t>: une réponse sera apportée pour chaque vœu formulé à compter du 2 juin 2025</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La date de formulation du vœu n’est pas prise en compte </a:t>
            </a:r>
            <a:r>
              <a:rPr lang="fr-FR" sz="1300" dirty="0">
                <a:solidFill>
                  <a:schemeClr val="accent1"/>
                </a:solidFill>
              </a:rPr>
              <a:t>pour l’examen du dossier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Chaque formation n’a connaissance que des vœux formulés pour elle :</a:t>
            </a:r>
            <a:r>
              <a:rPr lang="fr-FR" sz="1300" dirty="0">
                <a:solidFill>
                  <a:schemeClr val="accent1"/>
                </a:solidFill>
              </a:rPr>
              <a:t> elle ne connait pas les autres vœux formulés  par les candidats</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Quand un candidat accepte une formation, il a toujours la possibilité de conserver des vœux pour lesquels il est en liste d’attente</a:t>
            </a:r>
            <a:r>
              <a:rPr lang="fr-FR" sz="1300" dirty="0">
                <a:solidFill>
                  <a:schemeClr val="accent1"/>
                </a:solidFill>
              </a:rPr>
              <a:t> et qui l’intéressent davantage</a:t>
            </a:r>
          </a:p>
          <a:p>
            <a:pPr marL="269875">
              <a:spcAft>
                <a:spcPts val="600"/>
              </a:spcAft>
              <a:buClr>
                <a:schemeClr val="bg2"/>
              </a:buClr>
              <a:tabLst>
                <a:tab pos="269875" algn="l"/>
              </a:tabLst>
            </a:pPr>
            <a:r>
              <a:rPr lang="fr-FR" sz="1400" b="1" dirty="0">
                <a:solidFill>
                  <a:srgbClr val="FF0000"/>
                </a:solidFill>
              </a:rPr>
              <a:t>E</a:t>
            </a:r>
            <a:r>
              <a:rPr lang="fr-FR" sz="1300" b="1" dirty="0">
                <a:solidFill>
                  <a:srgbClr val="FF0000"/>
                </a:solidFill>
              </a:rPr>
              <a:t>ntre le 6 et le 10 juin 2025</a:t>
            </a:r>
            <a:r>
              <a:rPr lang="fr-FR" sz="1300" dirty="0">
                <a:solidFill>
                  <a:schemeClr val="accent1"/>
                </a:solidFill>
              </a:rPr>
              <a:t>, il devra toutefois classer ses vœux en attente par ordre de préférence</a:t>
            </a:r>
            <a:r>
              <a:rPr lang="fr-FR" sz="1300" dirty="0"/>
              <a:t> </a:t>
            </a:r>
          </a:p>
          <a:p>
            <a:pPr marL="269875">
              <a:spcAft>
                <a:spcPts val="1200"/>
              </a:spcAft>
              <a:buClr>
                <a:schemeClr val="bg2"/>
              </a:buClr>
              <a:tabLst>
                <a:tab pos="269875" algn="l"/>
              </a:tabLst>
            </a:pPr>
            <a:r>
              <a:rPr lang="fr-FR" sz="1300" dirty="0">
                <a:solidFill>
                  <a:schemeClr val="accent1"/>
                </a:solidFill>
              </a:rPr>
              <a:t>&gt;&gt; </a:t>
            </a:r>
            <a:r>
              <a:rPr lang="fr-FR" sz="1300" b="1" dirty="0">
                <a:solidFill>
                  <a:schemeClr val="accent1"/>
                </a:solidFill>
                <a:effectLst>
                  <a:outerShdw blurRad="38100" dist="38100" dir="2700000" algn="tl">
                    <a:srgbClr val="000000">
                      <a:alpha val="43137"/>
                    </a:srgbClr>
                  </a:outerShdw>
                </a:effectLst>
              </a:rPr>
              <a:t>Objectif</a:t>
            </a:r>
            <a:r>
              <a:rPr lang="fr-FR" sz="1300" dirty="0">
                <a:solidFill>
                  <a:schemeClr val="accent1"/>
                </a:solidFill>
              </a:rPr>
              <a:t> : </a:t>
            </a:r>
            <a:r>
              <a:rPr lang="fr-FR" sz="1300" b="1" dirty="0">
                <a:solidFill>
                  <a:schemeClr val="accent1"/>
                </a:solidFill>
                <a:effectLst>
                  <a:outerShdw blurRad="38100" dist="38100" dir="2700000" algn="tl">
                    <a:srgbClr val="000000">
                      <a:alpha val="43137"/>
                    </a:srgbClr>
                  </a:outerShdw>
                </a:effectLst>
              </a:rPr>
              <a:t>accélérer le rythme d’envoi des propositions </a:t>
            </a:r>
            <a:r>
              <a:rPr lang="fr-FR" sz="1300" dirty="0">
                <a:solidFill>
                  <a:schemeClr val="accent1"/>
                </a:solidFill>
              </a:rPr>
              <a:t>pour augmenter encore la part de lycéens ayant au moins une proposition avant les épreuves écrites  du baccalauréat</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220072" y="195486"/>
            <a:ext cx="3456385"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Quelques règles importantes à retenir</a:t>
            </a:r>
          </a:p>
        </p:txBody>
      </p:sp>
    </p:spTree>
    <p:extLst>
      <p:ext uri="{BB962C8B-B14F-4D97-AF65-F5344CB8AC3E}">
        <p14:creationId xmlns:p14="http://schemas.microsoft.com/office/powerpoint/2010/main" val="6795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26/03/2025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binationales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participation aux cordées de la réussite</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26/03/2025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offre de formation riche et diversifiée : près de 24 000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apprentissage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priorité : simplifiez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p>
          <a:p>
            <a:pPr marL="179388" defTabSz="457200">
              <a:spcAft>
                <a:spcPts val="300"/>
              </a:spcAft>
              <a:buClr>
                <a:srgbClr val="FF0000"/>
              </a:buClr>
              <a:buSzPct val="100000"/>
            </a:pPr>
            <a:r>
              <a:rPr lang="fr-FR" sz="1400" b="1" dirty="0">
                <a:solidFill>
                  <a:schemeClr val="accent1"/>
                </a:solidFill>
              </a:rPr>
              <a:t>rapidement 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au numéro vert, sur les réseaux sociaux Parcoursup</a:t>
            </a:r>
          </a:p>
          <a:p>
            <a:pPr marL="179388" algn="just" defTabSz="457200">
              <a:spcBef>
                <a:spcPct val="20000"/>
              </a:spcBef>
              <a:spcAft>
                <a:spcPts val="300"/>
              </a:spcAft>
              <a:buClr>
                <a:srgbClr val="FF0000"/>
              </a:buClr>
              <a:buSzPct val="100000"/>
            </a:pPr>
            <a:r>
              <a:rPr lang="fr-FR" sz="1400" dirty="0">
                <a:solidFill>
                  <a:schemeClr val="accent1"/>
                </a:solidFill>
              </a:rPr>
              <a:t>Sur Parcoursup, retrouvez des quiz, vidéos,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sp>
        <p:nvSpPr>
          <p:cNvPr id="4" name="Titre 3"/>
          <p:cNvSpPr>
            <a:spLocks noGrp="1"/>
          </p:cNvSpPr>
          <p:nvPr>
            <p:ph type="title"/>
          </p:nvPr>
        </p:nvSpPr>
        <p:spPr/>
        <p:txBody>
          <a:bodyPr/>
          <a:lstStyle/>
          <a:p>
            <a:pPr algn="ctr"/>
            <a:r>
              <a:rPr lang="fr-FR" sz="2200" dirty="0">
                <a:solidFill>
                  <a:schemeClr val="bg1"/>
                </a:solidFill>
                <a:highlight>
                  <a:srgbClr val="0000FF"/>
                </a:highlight>
                <a:latin typeface="+mn-lt"/>
                <a:ea typeface="+mn-ea"/>
                <a:cs typeface="+mn-cs"/>
              </a:rPr>
              <a:t>Lundi 2 juin 2025 &gt; jeudi 10 juillet 2025</a:t>
            </a:r>
            <a:r>
              <a:rPr lang="fr-FR" sz="1050" dirty="0">
                <a:solidFill>
                  <a:schemeClr val="bg1"/>
                </a:solidFill>
                <a:highlight>
                  <a:srgbClr val="0000FF"/>
                </a:highlight>
                <a:latin typeface="+mn-lt"/>
                <a:ea typeface="+mn-ea"/>
                <a:cs typeface="+mn-cs"/>
              </a:rPr>
              <a:t/>
            </a:r>
            <a:br>
              <a:rPr lang="fr-FR" sz="1050" dirty="0">
                <a:solidFill>
                  <a:schemeClr val="bg1"/>
                </a:solidFill>
                <a:highlight>
                  <a:srgbClr val="0000FF"/>
                </a:highlight>
                <a:latin typeface="+mn-lt"/>
                <a:ea typeface="+mn-ea"/>
                <a:cs typeface="+mn-cs"/>
              </a:rPr>
            </a:br>
            <a:r>
              <a:rPr lang="fr-FR" sz="2200" dirty="0"/>
              <a:t>Je reçois les réponses des formations et je décide</a:t>
            </a:r>
          </a:p>
        </p:txBody>
      </p:sp>
      <p:sp>
        <p:nvSpPr>
          <p:cNvPr id="8" name="Rectangle à coins arrondis 6">
            <a:extLst>
              <a:ext uri="{FF2B5EF4-FFF2-40B4-BE49-F238E27FC236}">
                <a16:creationId xmlns:a16="http://schemas.microsoft.com/office/drawing/2014/main" id="{233DCACA-F66D-BCAA-014B-643DFA98A1BB}"/>
              </a:ext>
            </a:extLst>
          </p:cNvPr>
          <p:cNvSpPr>
            <a:spLocks noGrp="1"/>
          </p:cNvSpPr>
          <p:nvPr>
            <p:ph type="body" sz="quarter" idx="13"/>
          </p:nvPr>
        </p:nvSpPr>
        <p:spPr>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chemeClr val="tx1"/>
                </a:solidFill>
              </a:rPr>
              <a:t>Les dates clés de la phase d’admission 2025</a:t>
            </a:r>
          </a:p>
        </p:txBody>
      </p:sp>
      <p:sp>
        <p:nvSpPr>
          <p:cNvPr id="10" name="ZoneTexte 9"/>
          <p:cNvSpPr txBox="1"/>
          <p:nvPr/>
        </p:nvSpPr>
        <p:spPr>
          <a:xfrm>
            <a:off x="867184" y="1707654"/>
            <a:ext cx="3456140" cy="1384995"/>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Lundi 2 juin – début de la phase principale : c’est le moment de faire vos choix</a:t>
            </a:r>
            <a:br>
              <a:rPr lang="fr-FR" sz="1050" b="1" dirty="0">
                <a:solidFill>
                  <a:schemeClr val="bg1"/>
                </a:solidFill>
                <a:highlight>
                  <a:srgbClr val="0000FF"/>
                </a:highlight>
              </a:rPr>
            </a:br>
            <a:endParaRPr lang="fr-FR" sz="105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a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866938" y="3735144"/>
            <a:ext cx="3481501"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0000FF"/>
                </a:highlight>
              </a:rPr>
              <a:t>Mercredi 11 juin – début de la </a:t>
            </a:r>
            <a:r>
              <a:rPr lang="fr-FR" sz="1000" dirty="0">
                <a:solidFill>
                  <a:schemeClr val="accent1"/>
                </a:solidFill>
              </a:rPr>
              <a:t>	</a:t>
            </a:r>
            <a:r>
              <a:rPr lang="fr-FR" sz="1050" b="1" dirty="0">
                <a:solidFill>
                  <a:schemeClr val="bg1"/>
                </a:solidFill>
                <a:highlight>
                  <a:srgbClr val="0000FF"/>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ayant encore des places à proposer</a:t>
            </a:r>
          </a:p>
        </p:txBody>
      </p:sp>
      <p:sp>
        <p:nvSpPr>
          <p:cNvPr id="12" name="ZoneTexte 11"/>
          <p:cNvSpPr txBox="1"/>
          <p:nvPr/>
        </p:nvSpPr>
        <p:spPr>
          <a:xfrm>
            <a:off x="866938" y="3191946"/>
            <a:ext cx="3456385" cy="415498"/>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Entre le vendredi 6 juin et le mardi 10 juin</a:t>
            </a:r>
            <a:r>
              <a:rPr lang="fr-FR" sz="1000" dirty="0"/>
              <a:t/>
            </a:r>
            <a:br>
              <a:rPr lang="fr-FR" sz="1000" dirty="0"/>
            </a:br>
            <a:r>
              <a:rPr lang="fr-FR" sz="1050" b="1" dirty="0">
                <a:solidFill>
                  <a:schemeClr val="accent1"/>
                </a:solidFill>
              </a:rPr>
              <a:t>Classez vos vœux en attente</a:t>
            </a:r>
          </a:p>
        </p:txBody>
      </p:sp>
      <p:sp>
        <p:nvSpPr>
          <p:cNvPr id="13" name="ZoneTexte 12"/>
          <p:cNvSpPr txBox="1"/>
          <p:nvPr/>
        </p:nvSpPr>
        <p:spPr>
          <a:xfrm>
            <a:off x="4622469" y="3880558"/>
            <a:ext cx="3751707" cy="738664"/>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Jeudi 10 juillet 2025 -  fin de la phase principale</a:t>
            </a:r>
            <a:r>
              <a:rPr lang="fr-FR" sz="1050" dirty="0">
                <a:solidFill>
                  <a:schemeClr val="accent1"/>
                </a:solidFill>
              </a:rPr>
              <a:t/>
            </a:r>
            <a:br>
              <a:rPr lang="fr-FR" sz="1050" dirty="0">
                <a:solidFill>
                  <a:schemeClr val="accent1"/>
                </a:solidFill>
              </a:rPr>
            </a:br>
            <a:r>
              <a:rPr lang="fr-FR" sz="1050" dirty="0">
                <a:solidFill>
                  <a:schemeClr val="accent1"/>
                </a:solidFill>
              </a:rPr>
              <a:t>La phase complémentaire se poursuit jusqu’au 11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644007" y="1714381"/>
            <a:ext cx="3744417"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0000FF"/>
                </a:highlight>
              </a:rPr>
              <a:t>Vendredi 4 juillet -  Résultats du Bac 2025</a:t>
            </a:r>
            <a:r>
              <a:rPr lang="fr-FR" sz="1000" dirty="0"/>
              <a:t/>
            </a:r>
            <a:br>
              <a:rPr lang="fr-FR" sz="1000" dirty="0"/>
            </a:br>
            <a:endParaRPr lang="fr-FR" sz="1000" dirty="0"/>
          </a:p>
          <a:p>
            <a:pPr algn="just"/>
            <a:r>
              <a:rPr lang="fr-FR" sz="1000" dirty="0"/>
              <a:t/>
            </a:r>
            <a:br>
              <a:rPr lang="fr-FR" sz="1000" dirty="0"/>
            </a:br>
            <a:r>
              <a:rPr lang="fr-FR" sz="1050" dirty="0">
                <a:solidFill>
                  <a:schemeClr val="accent1"/>
                </a:solidFill>
              </a:rPr>
              <a:t>Après les résultats du bac, je peux aller m’inscrire dans l’établissement que j’ai choisi</a:t>
            </a:r>
          </a:p>
        </p:txBody>
      </p:sp>
      <p:sp>
        <p:nvSpPr>
          <p:cNvPr id="16" name="ZoneTexte 15"/>
          <p:cNvSpPr txBox="1"/>
          <p:nvPr/>
        </p:nvSpPr>
        <p:spPr>
          <a:xfrm>
            <a:off x="4644007" y="2767815"/>
            <a:ext cx="3744417" cy="900246"/>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A partir du mercredi 1</a:t>
            </a:r>
            <a:r>
              <a:rPr lang="fr-FR" sz="1050" b="1" baseline="30000" dirty="0">
                <a:solidFill>
                  <a:schemeClr val="bg1"/>
                </a:solidFill>
                <a:highlight>
                  <a:srgbClr val="0000FF"/>
                </a:highlight>
              </a:rPr>
              <a:t>er</a:t>
            </a:r>
            <a:r>
              <a:rPr lang="fr-FR" sz="1050" b="1" dirty="0">
                <a:solidFill>
                  <a:schemeClr val="bg1"/>
                </a:solidFill>
                <a:highlight>
                  <a:srgbClr val="0000FF"/>
                </a:highlight>
              </a:rPr>
              <a:t> juillet 2025 </a:t>
            </a:r>
            <a:r>
              <a:rPr lang="fr-FR" sz="1050" dirty="0">
                <a:solidFill>
                  <a:schemeClr val="accent1"/>
                </a:solidFill>
              </a:rPr>
              <a:t/>
            </a:r>
            <a:br>
              <a:rPr lang="fr-FR" sz="1050" dirty="0">
                <a:solidFill>
                  <a:schemeClr val="accent1"/>
                </a:solidFill>
              </a:rPr>
            </a:br>
            <a:r>
              <a:rPr lang="fr-FR" sz="1050" dirty="0">
                <a:solidFill>
                  <a:schemeClr val="accent1"/>
                </a:solidFill>
              </a:rPr>
              <a:t/>
            </a:r>
            <a:br>
              <a:rPr lang="fr-FR" sz="105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7" name="Image 16"/>
          <p:cNvPicPr>
            <a:picLocks noChangeAspect="1"/>
          </p:cNvPicPr>
          <p:nvPr/>
        </p:nvPicPr>
        <p:blipFill>
          <a:blip r:embed="rId2"/>
          <a:stretch>
            <a:fillRect/>
          </a:stretch>
        </p:blipFill>
        <p:spPr>
          <a:xfrm>
            <a:off x="4764551" y="1774749"/>
            <a:ext cx="639137" cy="436961"/>
          </a:xfrm>
          <a:prstGeom prst="rect">
            <a:avLst/>
          </a:prstGeom>
        </p:spPr>
      </p:pic>
      <p:pic>
        <p:nvPicPr>
          <p:cNvPr id="18" name="Image 17"/>
          <p:cNvPicPr>
            <a:picLocks noChangeAspect="1"/>
          </p:cNvPicPr>
          <p:nvPr/>
        </p:nvPicPr>
        <p:blipFill>
          <a:blip r:embed="rId3"/>
          <a:stretch>
            <a:fillRect/>
          </a:stretch>
        </p:blipFill>
        <p:spPr>
          <a:xfrm>
            <a:off x="1155216" y="3795886"/>
            <a:ext cx="515320" cy="353362"/>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107504" y="1275606"/>
            <a:ext cx="4464495" cy="1008112"/>
          </a:xfrm>
        </p:spPr>
        <p:txBody>
          <a:bodyPr>
            <a:noAutofit/>
          </a:bodyPr>
          <a:lstStyle/>
          <a:p>
            <a:pPr lvl="1" indent="0" defTabSz="457200">
              <a:spcAft>
                <a:spcPts val="0"/>
              </a:spcAft>
              <a:buClr>
                <a:srgbClr val="FF0000"/>
              </a:buClr>
              <a:buSzPct val="100000"/>
              <a:buNone/>
            </a:pPr>
            <a:r>
              <a:rPr lang="fr-FR" sz="1100" b="1" dirty="0" smtClean="0"/>
              <a:t>Objectif  </a:t>
            </a:r>
            <a:r>
              <a:rPr lang="fr-FR" sz="1100" b="1" dirty="0"/>
              <a:t>: permettre au maximum de lycéens de recevoir des propositions avant les épreuves écrites du Bac 2025</a:t>
            </a:r>
          </a:p>
          <a:p>
            <a:pPr marL="423450" lvl="1" indent="-171450" defTabSz="457200">
              <a:spcAft>
                <a:spcPts val="0"/>
              </a:spcAft>
              <a:buClr>
                <a:srgbClr val="FF0000"/>
              </a:buClr>
              <a:buSzPct val="100000"/>
              <a:buFont typeface="Wingdings" panose="05000000000000000000" pitchFamily="2" charset="2"/>
              <a:buChar char="Ø"/>
            </a:pPr>
            <a:r>
              <a:rPr lang="fr-FR" sz="1100" dirty="0"/>
              <a:t>Classer ses vœux en fonction de ce que l’on préfère ; pas besoin de faire de stratégie, la bonne question à se poser c’est : si je suis accepté, est-ce que je vais rejoindre cette formation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21</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ZOOM sur le classement des vœux</a:t>
            </a:r>
            <a:endParaRPr lang="fr-FR" sz="1400" b="1" dirty="0">
              <a:solidFill>
                <a:schemeClr val="tx1"/>
              </a:solidFill>
            </a:endParaRPr>
          </a:p>
        </p:txBody>
      </p:sp>
      <p:pic>
        <p:nvPicPr>
          <p:cNvPr id="5" name="Image 4">
            <a:hlinkClick r:id="rId2"/>
          </p:cNvPr>
          <p:cNvPicPr>
            <a:picLocks noChangeAspect="1"/>
          </p:cNvPicPr>
          <p:nvPr/>
        </p:nvPicPr>
        <p:blipFill>
          <a:blip r:embed="rId3"/>
          <a:stretch>
            <a:fillRect/>
          </a:stretch>
        </p:blipFill>
        <p:spPr>
          <a:xfrm>
            <a:off x="4836321" y="1268863"/>
            <a:ext cx="1925690" cy="3386165"/>
          </a:xfrm>
          <a:prstGeom prst="rect">
            <a:avLst/>
          </a:prstGeom>
          <a:ln>
            <a:solidFill>
              <a:schemeClr val="bg1">
                <a:lumMod val="75000"/>
              </a:schemeClr>
            </a:solidFill>
          </a:ln>
        </p:spPr>
      </p:pic>
      <p:pic>
        <p:nvPicPr>
          <p:cNvPr id="7" name="Image 6">
            <a:hlinkClick r:id="rId2"/>
          </p:cNvPr>
          <p:cNvPicPr>
            <a:picLocks noChangeAspect="1"/>
          </p:cNvPicPr>
          <p:nvPr/>
        </p:nvPicPr>
        <p:blipFill>
          <a:blip r:embed="rId4"/>
          <a:stretch>
            <a:fillRect/>
          </a:stretch>
        </p:blipFill>
        <p:spPr>
          <a:xfrm>
            <a:off x="6876579" y="1275606"/>
            <a:ext cx="1920183" cy="3372678"/>
          </a:xfrm>
          <a:prstGeom prst="rect">
            <a:avLst/>
          </a:prstGeom>
          <a:ln>
            <a:solidFill>
              <a:schemeClr val="bg1">
                <a:lumMod val="75000"/>
              </a:schemeClr>
            </a:solidFill>
          </a:ln>
        </p:spPr>
      </p:pic>
      <p:sp>
        <p:nvSpPr>
          <p:cNvPr id="3" name="ZoneTexte 2"/>
          <p:cNvSpPr txBox="1"/>
          <p:nvPr/>
        </p:nvSpPr>
        <p:spPr>
          <a:xfrm>
            <a:off x="467544" y="2391730"/>
            <a:ext cx="4104454" cy="2052228"/>
          </a:xfrm>
          <a:prstGeom prst="rect">
            <a:avLst/>
          </a:prstGeom>
          <a:solidFill>
            <a:schemeClr val="accent6">
              <a:lumMod val="60000"/>
              <a:lumOff val="40000"/>
            </a:schemeClr>
          </a:solidFill>
        </p:spPr>
        <p:txBody>
          <a:bodyPr wrap="square" rtlCol="0">
            <a:spAutoFit/>
          </a:bodyPr>
          <a:lstStyle/>
          <a:p>
            <a:endParaRPr lang="fr-FR" dirty="0"/>
          </a:p>
        </p:txBody>
      </p:sp>
      <p:sp>
        <p:nvSpPr>
          <p:cNvPr id="4" name="ZoneTexte 3"/>
          <p:cNvSpPr txBox="1"/>
          <p:nvPr/>
        </p:nvSpPr>
        <p:spPr>
          <a:xfrm>
            <a:off x="611560" y="2450088"/>
            <a:ext cx="3888432" cy="1831271"/>
          </a:xfrm>
          <a:prstGeom prst="rect">
            <a:avLst/>
          </a:prstGeom>
          <a:noFill/>
        </p:spPr>
        <p:txBody>
          <a:bodyPr wrap="square" rtlCol="0">
            <a:spAutoFit/>
          </a:bodyPr>
          <a:lstStyle/>
          <a:p>
            <a:r>
              <a:rPr lang="fr-FR" sz="1400" b="1" dirty="0" smtClean="0"/>
              <a:t>A savoir</a:t>
            </a:r>
            <a:endParaRPr lang="fr-FR" sz="1100" dirty="0"/>
          </a:p>
          <a:p>
            <a:pPr marL="171450" indent="-171450">
              <a:buFont typeface="Wingdings" panose="05000000000000000000" pitchFamily="2" charset="2"/>
              <a:buChar char="q"/>
            </a:pPr>
            <a:r>
              <a:rPr lang="fr-FR" sz="1100" dirty="0" smtClean="0"/>
              <a:t>La </a:t>
            </a:r>
            <a:r>
              <a:rPr lang="fr-FR" sz="1100" dirty="0"/>
              <a:t>proposition d’admission déjà acceptée est conservée automatiquement </a:t>
            </a:r>
            <a:endParaRPr lang="fr-FR" sz="1100" dirty="0" smtClean="0"/>
          </a:p>
          <a:p>
            <a:pPr marL="171450" indent="-171450">
              <a:buFont typeface="Wingdings" panose="05000000000000000000" pitchFamily="2" charset="2"/>
              <a:buChar char="q"/>
            </a:pPr>
            <a:r>
              <a:rPr lang="fr-FR" sz="1100" dirty="0" smtClean="0"/>
              <a:t>Les </a:t>
            </a:r>
            <a:r>
              <a:rPr lang="fr-FR" sz="1100" dirty="0"/>
              <a:t>vœux en attente non classés seront supprimés ; l’ordre des vœux classés est pris en compte à partir du 11 juin  </a:t>
            </a:r>
            <a:endParaRPr lang="fr-FR" sz="1100" dirty="0" smtClean="0"/>
          </a:p>
          <a:p>
            <a:pPr marL="171450" indent="-171450">
              <a:buFont typeface="Wingdings" panose="05000000000000000000" pitchFamily="2" charset="2"/>
              <a:buChar char="q"/>
            </a:pPr>
            <a:r>
              <a:rPr lang="fr-FR" sz="1100" dirty="0" smtClean="0"/>
              <a:t>Les </a:t>
            </a:r>
            <a:r>
              <a:rPr lang="fr-FR" sz="1100" dirty="0"/>
              <a:t>formations ne connaissent pas le classement du </a:t>
            </a:r>
            <a:r>
              <a:rPr lang="fr-FR" sz="1100" dirty="0" smtClean="0"/>
              <a:t>lycéen</a:t>
            </a:r>
          </a:p>
          <a:p>
            <a:pPr marL="171450" indent="-171450">
              <a:buFont typeface="Wingdings" panose="05000000000000000000" pitchFamily="2" charset="2"/>
              <a:buChar char="q"/>
            </a:pPr>
            <a:r>
              <a:rPr lang="fr-FR" sz="1100" dirty="0" smtClean="0"/>
              <a:t>Le </a:t>
            </a:r>
            <a:r>
              <a:rPr lang="fr-FR" sz="1100" dirty="0"/>
              <a:t>classement ne modifie pas la place dans la liste d’attente de la </a:t>
            </a:r>
            <a:r>
              <a:rPr lang="fr-FR" sz="1100" dirty="0" smtClean="0"/>
              <a:t>formation</a:t>
            </a:r>
          </a:p>
        </p:txBody>
      </p:sp>
      <p:sp>
        <p:nvSpPr>
          <p:cNvPr id="8" name="ZoneTexte 7"/>
          <p:cNvSpPr txBox="1"/>
          <p:nvPr/>
        </p:nvSpPr>
        <p:spPr>
          <a:xfrm>
            <a:off x="240973" y="858810"/>
            <a:ext cx="8651507" cy="338554"/>
          </a:xfrm>
          <a:prstGeom prst="rect">
            <a:avLst/>
          </a:prstGeom>
          <a:noFill/>
        </p:spPr>
        <p:txBody>
          <a:bodyPr wrap="square" rtlCol="0">
            <a:spAutoFit/>
          </a:bodyPr>
          <a:lstStyle/>
          <a:p>
            <a:r>
              <a:rPr lang="fr-FR" sz="1600" b="1" dirty="0"/>
              <a:t>Entre le 6 et le 10 juin 2025  </a:t>
            </a:r>
            <a:r>
              <a:rPr lang="fr-FR" sz="1600" b="1" dirty="0" smtClean="0"/>
              <a:t>je dois classer mes </a:t>
            </a:r>
            <a:r>
              <a:rPr lang="fr-FR" sz="1600" b="1" dirty="0"/>
              <a:t>vœux « en attente </a:t>
            </a:r>
            <a:r>
              <a:rPr lang="fr-FR" sz="1600" b="1" dirty="0" smtClean="0"/>
              <a:t>»</a:t>
            </a:r>
            <a:endParaRPr lang="fr-FR" sz="1600" b="1" dirty="0"/>
          </a:p>
        </p:txBody>
      </p:sp>
    </p:spTree>
    <p:extLst>
      <p:ext uri="{BB962C8B-B14F-4D97-AF65-F5344CB8AC3E}">
        <p14:creationId xmlns:p14="http://schemas.microsoft.com/office/powerpoint/2010/main" val="162552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09195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07654"/>
            <a:ext cx="8298792" cy="3024336"/>
          </a:xfrm>
        </p:spPr>
        <p:txBody>
          <a:bodyPr>
            <a:normAutofit fontScale="85000" lnSpcReduction="20000"/>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 numéro vert </a:t>
            </a:r>
            <a:r>
              <a:rPr lang="fr-FR" sz="2000" dirty="0">
                <a:solidFill>
                  <a:schemeClr val="accent1"/>
                </a:solidFill>
              </a:rPr>
              <a:t>:  </a:t>
            </a:r>
            <a:r>
              <a:rPr lang="fr-FR" sz="2000" b="1" dirty="0">
                <a:solidFill>
                  <a:schemeClr val="accent1"/>
                </a:solidFill>
              </a:rPr>
              <a:t>0 800 400 070 </a:t>
            </a:r>
            <a:br>
              <a:rPr lang="fr-FR" sz="2000" b="1" dirty="0">
                <a:solidFill>
                  <a:schemeClr val="accent1"/>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 La messagerie contact </a:t>
            </a:r>
            <a:r>
              <a:rPr lang="fr-FR" sz="1600" dirty="0">
                <a:solidFill>
                  <a:schemeClr val="accent1"/>
                </a:solidFill>
              </a:rPr>
              <a:t>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Les réseaux sociaux (Instagram, X, Facebook)</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 canal d’actualité Parcoursup info sur </a:t>
            </a:r>
            <a:r>
              <a:rPr lang="fr-FR" sz="14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rgbClr val="FF0000"/>
              </a:buClr>
              <a:buSzPct val="100000"/>
            </a:pPr>
            <a:r>
              <a:rPr lang="fr-FR" sz="1500" i="1">
                <a:solidFill>
                  <a:schemeClr val="accent1"/>
                </a:solidFill>
              </a:rPr>
              <a:t>Pensez à activer </a:t>
            </a:r>
            <a:r>
              <a:rPr lang="fr-FR" sz="1500" i="1" dirty="0">
                <a:solidFill>
                  <a:schemeClr val="accent1"/>
                </a:solidFill>
              </a:rPr>
              <a:t>les notifications pour recevoir toutes les informations.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Des tutos vidéos, des quiz et une Faq très riche (avec un moteur de recherche intégré)</a:t>
            </a:r>
            <a:r>
              <a:rPr lang="fr-FR" sz="1600" b="1" dirty="0">
                <a:solidFill>
                  <a:schemeClr val="accent1"/>
                </a:solidFill>
                <a:highlight>
                  <a:srgbClr val="FFFF00"/>
                </a:highlight>
              </a:rPr>
              <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23</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a:t>
            </a:r>
            <a:r>
              <a:rPr lang="fr-FR" sz="2200"/>
              <a:t>pour vous </a:t>
            </a:r>
            <a:r>
              <a:rPr lang="fr-FR" sz="2200" dirty="0"/>
              <a:t>aider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24</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26/03/2025</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25</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0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5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6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les critères : un cadre commun proposé sur Parcoursup</a:t>
            </a:r>
          </a:p>
          <a:p>
            <a:pPr marL="179388" algn="just" defTabSz="457200">
              <a:spcBef>
                <a:spcPct val="20000"/>
              </a:spcBef>
              <a:spcAft>
                <a:spcPts val="300"/>
              </a:spcAft>
              <a:buClr>
                <a:srgbClr val="FF0000"/>
              </a:buClr>
              <a:buSzPct val="100000"/>
            </a:pPr>
            <a:r>
              <a:rPr lang="fr-FR" sz="2200" dirty="0">
                <a:solidFill>
                  <a:schemeClr val="accent1"/>
                </a:solidFill>
              </a:rPr>
              <a:t>Parcoursup permet de visualiser, dans un cadre commun à toutes les formations, les </a:t>
            </a:r>
            <a:r>
              <a:rPr lang="fr-FR" sz="2200" b="1" dirty="0">
                <a:solidFill>
                  <a:schemeClr val="accent1"/>
                </a:solidFill>
              </a:rPr>
              <a:t>critères et éléments que les enseignants des formations du supérieur ont défini pour l’examen des candidatures </a:t>
            </a:r>
            <a:r>
              <a:rPr lang="fr-FR" sz="2200" dirty="0">
                <a:solidFill>
                  <a:schemeClr val="accent1"/>
                </a:solidFill>
              </a:rPr>
              <a:t>: résultats scolaires, motivation, compétences, appréciations de l’équipe pédagogique, etc…</a:t>
            </a:r>
          </a:p>
          <a:p>
            <a:pPr marL="179388" algn="just" defTabSz="457200">
              <a:spcBef>
                <a:spcPct val="20000"/>
              </a:spcBef>
              <a:spcAft>
                <a:spcPts val="300"/>
              </a:spcAft>
              <a:buClr>
                <a:srgbClr val="FF0000"/>
              </a:buClr>
              <a:buSzPct val="100000"/>
            </a:pPr>
            <a:r>
              <a:rPr lang="fr-FR" sz="2200" b="1" dirty="0">
                <a:solidFill>
                  <a:srgbClr val="FF0000"/>
                </a:solidFill>
              </a:rPr>
              <a:t>Important </a:t>
            </a:r>
            <a:r>
              <a:rPr lang="fr-FR" sz="2200" b="1" dirty="0">
                <a:solidFill>
                  <a:schemeClr val="accent1"/>
                </a:solidFill>
              </a:rPr>
              <a:t>: Parcoursup ne fait jamais l’analyse des candidatures </a:t>
            </a:r>
            <a:r>
              <a:rPr lang="fr-FR" sz="2200" dirty="0">
                <a:solidFill>
                  <a:schemeClr val="accent1"/>
                </a:solidFill>
              </a:rPr>
              <a:t>: ce sont les enseignants des formations du supérieur qui définissent les critères, examinent votre dossier, font des propositions auxquelles vous répondez</a:t>
            </a:r>
          </a:p>
          <a:p>
            <a:pPr marL="179388" algn="just" defTabSz="457200">
              <a:spcBef>
                <a:spcPct val="20000"/>
              </a:spcBef>
              <a:spcAft>
                <a:spcPts val="300"/>
              </a:spcAft>
              <a:buClr>
                <a:srgbClr val="FF0000"/>
              </a:buClr>
              <a:buSzPct val="100000"/>
            </a:pPr>
            <a:r>
              <a:rPr lang="fr-FR" sz="2200" dirty="0">
                <a:solidFill>
                  <a:schemeClr val="accent1"/>
                </a:solidFill>
              </a:rPr>
              <a:t>Parcoursup garantit votre </a:t>
            </a:r>
            <a:r>
              <a:rPr lang="fr-FR" sz="2200" b="1" dirty="0">
                <a:solidFill>
                  <a:schemeClr val="accent1"/>
                </a:solidFill>
              </a:rPr>
              <a:t>droit à l’information : </a:t>
            </a:r>
            <a:r>
              <a:rPr lang="fr-FR" sz="2200" dirty="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2200" b="1" dirty="0">
              <a:solidFill>
                <a:schemeClr val="bg1"/>
              </a:solidFill>
              <a:highlight>
                <a:srgbClr val="0000FF"/>
              </a:highlight>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 profil des admis : un appui pour réfléchir à son parcours et à ses vœux</a:t>
            </a:r>
          </a:p>
          <a:p>
            <a:pPr marL="179388" algn="just" defTabSz="457200">
              <a:spcBef>
                <a:spcPct val="20000"/>
              </a:spcBef>
              <a:spcAft>
                <a:spcPts val="300"/>
              </a:spcAft>
              <a:buClr>
                <a:srgbClr val="FF0000"/>
              </a:buClr>
              <a:buSzPct val="100000"/>
            </a:pPr>
            <a:r>
              <a:rPr lang="fr-FR" sz="2200" b="1" dirty="0">
                <a:solidFill>
                  <a:schemeClr val="accent1"/>
                </a:solidFill>
              </a:rPr>
              <a:t/>
            </a:r>
            <a:br>
              <a:rPr lang="fr-FR" sz="2200" b="1" dirty="0">
                <a:solidFill>
                  <a:schemeClr val="accent1"/>
                </a:solidFill>
              </a:rPr>
            </a:br>
            <a:r>
              <a:rPr lang="fr-FR" sz="2200" b="1" dirty="0">
                <a:solidFill>
                  <a:srgbClr val="FF0000"/>
                </a:solidFill>
              </a:rPr>
              <a:t>Nouveauté 2025 </a:t>
            </a:r>
            <a:r>
              <a:rPr lang="fr-FR" sz="2200" dirty="0">
                <a:solidFill>
                  <a:schemeClr val="accent1"/>
                </a:solidFill>
              </a:rPr>
              <a:t>: retrouvez dans la rubrique “</a:t>
            </a:r>
            <a:r>
              <a:rPr lang="fr-FR" sz="2200" b="1" dirty="0">
                <a:solidFill>
                  <a:schemeClr val="accent1"/>
                </a:solidFill>
              </a:rPr>
              <a:t>Visualiser les chiffres d’accès à la formation</a:t>
            </a:r>
            <a:r>
              <a:rPr lang="fr-FR" sz="2200" dirty="0">
                <a:solidFill>
                  <a:schemeClr val="accent1"/>
                </a:solidFill>
              </a:rPr>
              <a:t>” de la fiche formation, des informations sur le taux d’accès (niveau de demande pour la formation) ainsi que sur le profil des lycéens de terminale admis les années précédentes (série de bac, niveau scolaire, choix de parcours au lycée)</a:t>
            </a:r>
          </a:p>
          <a:p>
            <a:pPr marL="179388" algn="just" defTabSz="457200">
              <a:spcBef>
                <a:spcPct val="20000"/>
              </a:spcBef>
              <a:spcAft>
                <a:spcPts val="300"/>
              </a:spcAft>
              <a:buClr>
                <a:srgbClr val="FF0000"/>
              </a:buClr>
              <a:buSzPct val="100000"/>
            </a:pPr>
            <a:endParaRPr lang="fr-FR" sz="2200" dirty="0">
              <a:solidFill>
                <a:schemeClr val="accent1"/>
              </a:solidFill>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les taux de réussite et les perspectives d’insertion professionnelle </a:t>
            </a:r>
          </a:p>
          <a:p>
            <a:pPr marL="179388" algn="just" defTabSz="457200">
              <a:spcBef>
                <a:spcPct val="20000"/>
              </a:spcBef>
              <a:spcAft>
                <a:spcPts val="300"/>
              </a:spcAft>
              <a:buClr>
                <a:srgbClr val="FF0000"/>
              </a:buClr>
              <a:buSzPct val="100000"/>
            </a:pPr>
            <a:r>
              <a:rPr lang="fr-FR" sz="2200" dirty="0">
                <a:solidFill>
                  <a:schemeClr val="accent1"/>
                </a:solidFill>
              </a:rPr>
              <a:t>Dans la rubrique “</a:t>
            </a:r>
            <a:r>
              <a:rPr lang="fr-FR" sz="2200" b="1" dirty="0">
                <a:solidFill>
                  <a:schemeClr val="accent1"/>
                </a:solidFill>
              </a:rPr>
              <a:t>Poursuivre ses études et connaître les débouchés</a:t>
            </a:r>
            <a:r>
              <a:rPr lang="fr-FR" sz="2200" dirty="0">
                <a:solidFill>
                  <a:schemeClr val="accent1"/>
                </a:solidFill>
              </a:rPr>
              <a:t>”, vous pourrez consulter des données nouvelles sur la réussite, ainsi que sur l’insertion professionnelle et els conditions d’embauche à la sortie des formations</a:t>
            </a:r>
          </a:p>
          <a:p>
            <a:pPr marL="179388" algn="just" defTabSz="457200">
              <a:spcBef>
                <a:spcPct val="20000"/>
              </a:spcBef>
              <a:spcAft>
                <a:spcPts val="0"/>
              </a:spcAft>
              <a:buClr>
                <a:srgbClr val="FF0000"/>
              </a:buClr>
              <a:buSzPct val="100000"/>
            </a:pPr>
            <a:r>
              <a:rPr lang="fr-FR" sz="2200" b="1" dirty="0">
                <a:solidFill>
                  <a:srgbClr val="FF0000"/>
                </a:solidFill>
              </a:rPr>
              <a:t>Nouveauté 2025 : </a:t>
            </a:r>
            <a:r>
              <a:rPr lang="fr-FR" sz="2200" dirty="0">
                <a:solidFill>
                  <a:schemeClr val="accent1"/>
                </a:solidFill>
              </a:rPr>
              <a:t>les données sur l’insertion professionnelle sont étendues aux licences universitaires, écoles de commerce et d’ingénieurs </a:t>
            </a:r>
            <a:r>
              <a:rPr lang="fr-FR" sz="2200" b="1" dirty="0">
                <a:solidFill>
                  <a:schemeClr val="accent1"/>
                </a:solidFill>
              </a:rPr>
              <a:t>&gt;&gt;  plus de 75 % des formations concernées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bg1"/>
                </a:solidFill>
                <a:highlight>
                  <a:srgbClr val="0000FF"/>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librement vos vœux </a:t>
            </a:r>
            <a:r>
              <a:rPr lang="fr-FR" sz="1300" b="1" dirty="0">
                <a:solidFill>
                  <a:schemeClr val="accent1"/>
                </a:solidFill>
              </a:rPr>
              <a:t>sans les classer</a:t>
            </a:r>
            <a:r>
              <a:rPr lang="fr-FR" sz="1300" dirty="0">
                <a:solidFill>
                  <a:schemeClr val="accent1"/>
                </a:solidFill>
              </a:rPr>
              <a:t> </a:t>
            </a: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2 juin 2025. </a:t>
            </a:r>
            <a:r>
              <a:rPr lang="fr-FR" sz="1300" b="1" dirty="0">
                <a:solidFill>
                  <a:schemeClr val="accent1"/>
                </a:solidFill>
              </a:rPr>
              <a:t>Vous avez le dernier 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journées portes ouvertes (JPO)</a:t>
            </a: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Parcoursup agit pour l’égalité d’accès et de réussite des étudiants </a:t>
            </a: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3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(Oui-Si) à l’université pour favoriser la réussite des étudiants</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5" name="Rectangle à coins arrondis 4"/>
          <p:cNvSpPr/>
          <p:nvPr/>
        </p:nvSpPr>
        <p:spPr>
          <a:xfrm>
            <a:off x="4932040" y="195486"/>
            <a:ext cx="37396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359106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26/03/2025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algn="just"/>
            <a:r>
              <a:rPr lang="fr-FR" sz="1400" b="1" dirty="0">
                <a:solidFill>
                  <a:schemeClr val="bg1"/>
                </a:solidFill>
                <a:highlight>
                  <a:srgbClr val="0000FF"/>
                </a:highlight>
              </a:rPr>
              <a:t>Les lycéens doivent d’abord se créer un compte Parcoursup: </a:t>
            </a:r>
            <a:r>
              <a:rPr lang="fr-FR" sz="1400" dirty="0">
                <a:solidFill>
                  <a:schemeClr val="bg1"/>
                </a:solidFill>
              </a:rPr>
              <a:t> </a:t>
            </a:r>
            <a:r>
              <a:rPr lang="fr-FR" sz="1200" dirty="0">
                <a:solidFill>
                  <a:schemeClr val="accent1"/>
                </a:solidFill>
              </a:rPr>
              <a:t>en utilisant une adresse valide et régulièrement utilisée et un mot de passe ; si vous êtes lycéen, vous devez créer votre compte Parcoursup en utilisant l'adresse mail que vous avez transmise à votre lycée, En cas de doute contactez la scolarité de votre établissement.</a:t>
            </a:r>
          </a:p>
          <a:p>
            <a:pPr algn="just">
              <a:spcAft>
                <a:spcPts val="0"/>
              </a:spcAft>
            </a:pPr>
            <a:r>
              <a:rPr lang="fr-FR" sz="1300" b="1" dirty="0">
                <a:solidFill>
                  <a:schemeClr val="bg1"/>
                </a:solidFill>
                <a:highlight>
                  <a:srgbClr val="0000FF"/>
                </a:highlight>
              </a:rPr>
              <a:t>Une fois le compte créé, les lycéens se connectent pour commencer la création de votre dossier candidat aurez ; vous aurez besoin de renseigner votre INE</a:t>
            </a:r>
            <a:r>
              <a:rPr lang="fr-FR" sz="1300" b="1" dirty="0">
                <a:solidFill>
                  <a:srgbClr val="3D566E"/>
                </a:solidFill>
              </a:rPr>
              <a:t> </a:t>
            </a:r>
            <a:r>
              <a:rPr lang="fr-FR" sz="1300" dirty="0">
                <a:solidFill>
                  <a:schemeClr val="accent1"/>
                </a:solidFill>
              </a:rPr>
              <a:t>(identifiant national élève pour tous les lycéens). Il est présent sur les bulletins scolaires ou le relevé de notes des </a:t>
            </a:r>
            <a:r>
              <a:rPr lang="fr-FR" sz="1300">
                <a:solidFill>
                  <a:schemeClr val="accent1"/>
                </a:solidFill>
              </a:rPr>
              <a:t>épreuves du baccalauréat.</a:t>
            </a:r>
            <a:endParaRPr lang="fr-FR" sz="1300" dirty="0">
              <a:solidFill>
                <a:schemeClr val="accent1"/>
              </a:solidFill>
            </a:endParaRPr>
          </a:p>
          <a:p>
            <a:pPr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dossier candidat. Cet </a:t>
            </a:r>
            <a:r>
              <a:rPr lang="fr-FR" sz="1300" b="1" u="sng" dirty="0">
                <a:solidFill>
                  <a:schemeClr val="tx2">
                    <a:lumMod val="75000"/>
                  </a:schemeClr>
                </a:solidFill>
              </a:rPr>
              <a:t>identifiant</a:t>
            </a:r>
            <a:r>
              <a:rPr lang="fr-FR" sz="1300" dirty="0">
                <a:solidFill>
                  <a:schemeClr val="accent1"/>
                </a:solidFill>
              </a:rPr>
              <a:t> correspond au </a:t>
            </a:r>
            <a:r>
              <a:rPr lang="fr-FR" sz="1300" b="1" u="sng" dirty="0">
                <a:solidFill>
                  <a:schemeClr val="tx2">
                    <a:lumMod val="75000"/>
                  </a:schemeClr>
                </a:solidFill>
              </a:rPr>
              <a:t>numéro cyclades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15 janvier 2025</a:t>
            </a: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487365" y="3252704"/>
            <a:ext cx="8278972"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8001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0000FF"/>
                </a:highlight>
              </a:rPr>
              <a:t>Sur Avenirs.onisep.fr</a:t>
            </a: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dirty="0">
                <a:effectLst/>
                <a:latin typeface="+mj-lt"/>
                <a:ea typeface="Aptos" panose="020B0004020202020204" pitchFamily="34" charset="0"/>
                <a:cs typeface="Aptos" panose="020B0004020202020204" pitchFamily="34" charset="0"/>
              </a:rPr>
              <a:t>Un </a:t>
            </a:r>
            <a:r>
              <a:rPr lang="fr-FR" sz="1300" b="1" dirty="0">
                <a:effectLst/>
                <a:latin typeface="+mj-lt"/>
                <a:ea typeface="Aptos" panose="020B0004020202020204" pitchFamily="34" charset="0"/>
                <a:cs typeface="Aptos" panose="020B0004020202020204" pitchFamily="34" charset="0"/>
              </a:rPr>
              <a:t>nouvel environnement pour aider les professeurs</a:t>
            </a:r>
            <a:r>
              <a:rPr lang="fr-FR" sz="1300" dirty="0">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413417"/>
            <a:ext cx="4248472" cy="140038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  </a:t>
            </a:r>
            <a:r>
              <a:rPr lang="fr-FR" sz="1300" dirty="0"/>
              <a:t/>
            </a:r>
            <a:br>
              <a:rPr lang="fr-FR" sz="1300" dirty="0"/>
            </a:br>
            <a:endParaRPr lang="fr-FR" sz="1300" dirty="0"/>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341" y="1275606"/>
            <a:ext cx="4184660" cy="2045337"/>
          </a:xfrm>
          <a:prstGeom prst="rect">
            <a:avLst/>
          </a:prstGeom>
        </p:spPr>
      </p:pic>
      <p:sp>
        <p:nvSpPr>
          <p:cNvPr id="9" name="Titre 1"/>
          <p:cNvSpPr>
            <a:spLocks noGrp="1"/>
          </p:cNvSpPr>
          <p:nvPr>
            <p:ph type="title"/>
          </p:nvPr>
        </p:nvSpPr>
        <p:spPr>
          <a:xfrm>
            <a:off x="467544" y="930072"/>
            <a:ext cx="8208912" cy="591630"/>
          </a:xfrm>
        </p:spPr>
        <p:txBody>
          <a:bodyPr/>
          <a:lstStyle/>
          <a:p>
            <a:r>
              <a:rPr lang="fr-FR" sz="2200" dirty="0"/>
              <a:t>LE BON REFLEXE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827584" y="1350187"/>
            <a:ext cx="2304256" cy="1728192"/>
          </a:xfrm>
          <a:prstGeom prst="rect">
            <a:avLst/>
          </a:prstGeom>
        </p:spPr>
      </p:pic>
    </p:spTree>
    <p:extLst>
      <p:ext uri="{BB962C8B-B14F-4D97-AF65-F5344CB8AC3E}">
        <p14:creationId xmlns:p14="http://schemas.microsoft.com/office/powerpoint/2010/main" val="124633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ECHANGER, SE PREPARER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594944" y="3795886"/>
            <a:ext cx="4193079" cy="907941"/>
          </a:xfrm>
          <a:prstGeom prst="rect">
            <a:avLst/>
          </a:prstGeom>
          <a:noFill/>
        </p:spPr>
        <p:txBody>
          <a:bodyPr wrap="square" rtlCol="0">
            <a:spAutoFit/>
          </a:bodyPr>
          <a:lstStyle/>
          <a:p>
            <a:pPr>
              <a:spcBef>
                <a:spcPts val="600"/>
              </a:spcBef>
              <a:spcAft>
                <a:spcPts val="600"/>
              </a:spcAft>
            </a:pPr>
            <a:r>
              <a:rPr lang="fr-FR" sz="1500" b="1" dirty="0">
                <a:solidFill>
                  <a:schemeClr val="bg1"/>
                </a:solidFill>
                <a:highlight>
                  <a:srgbClr val="0000FF"/>
                </a:highlight>
              </a:rPr>
              <a:t>Des </a:t>
            </a:r>
            <a:r>
              <a:rPr lang="fr-FR" sz="1500" b="1" dirty="0" err="1">
                <a:solidFill>
                  <a:schemeClr val="bg1"/>
                </a:solidFill>
                <a:highlight>
                  <a:srgbClr val="0000FF"/>
                </a:highlight>
              </a:rPr>
              <a:t>lives</a:t>
            </a:r>
            <a:r>
              <a:rPr lang="fr-FR" sz="1500" b="1" dirty="0">
                <a:solidFill>
                  <a:schemeClr val="bg1"/>
                </a:solidFill>
                <a:highlight>
                  <a:srgbClr val="0000FF"/>
                </a:highlight>
              </a:rPr>
              <a:t> pour poser vos questions </a:t>
            </a:r>
          </a:p>
          <a:p>
            <a:pPr>
              <a:spcBef>
                <a:spcPts val="600"/>
              </a:spcBef>
              <a:spcAft>
                <a:spcPts val="600"/>
              </a:spcAft>
            </a:pPr>
            <a:r>
              <a:rPr lang="fr-FR" sz="1400" i="1" dirty="0">
                <a:solidFill>
                  <a:schemeClr val="accent1"/>
                </a:solidFill>
              </a:rPr>
              <a:t>Calendrier à retrouver dans </a:t>
            </a:r>
            <a:r>
              <a:rPr lang="fr-FR" sz="1400" b="1" i="1" dirty="0">
                <a:solidFill>
                  <a:srgbClr val="0000FF"/>
                </a:solidFill>
              </a:rPr>
              <a:t>l’espace Ressources </a:t>
            </a:r>
            <a:r>
              <a:rPr lang="fr-FR" sz="1400" i="1" dirty="0">
                <a:solidFill>
                  <a:schemeClr val="accent1"/>
                </a:solidFill>
              </a:rPr>
              <a:t>sur parcoursup.gouv.fr</a:t>
            </a:r>
          </a:p>
        </p:txBody>
      </p:sp>
      <p:sp>
        <p:nvSpPr>
          <p:cNvPr id="2" name="ZoneTexte 1"/>
          <p:cNvSpPr txBox="1"/>
          <p:nvPr/>
        </p:nvSpPr>
        <p:spPr>
          <a:xfrm>
            <a:off x="4699401" y="1347614"/>
            <a:ext cx="4015833" cy="3277820"/>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personnels d’orientation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marL="171450" lvl="0" indent="-171450">
              <a:buFont typeface="Arial" panose="020B0604020202020204" pitchFamily="34" charset="0"/>
              <a:buChar char="•"/>
            </a:pPr>
            <a:r>
              <a:rPr lang="fr-FR" sz="1200" dirty="0">
                <a:solidFill>
                  <a:schemeClr val="bg1"/>
                </a:solidFill>
              </a:rPr>
              <a:t>Les responsables de formations et étudiants ambassadeurs</a:t>
            </a:r>
          </a:p>
          <a:p>
            <a:pPr marL="171450" lvl="0" indent="-171450">
              <a:buFont typeface="Arial" panose="020B0604020202020204" pitchFamily="34" charset="0"/>
              <a:buChar char="•"/>
            </a:pPr>
            <a:r>
              <a:rPr lang="fr-FR" sz="1200" dirty="0">
                <a:solidFill>
                  <a:schemeClr val="bg1"/>
                </a:solidFill>
              </a:rPr>
              <a:t>Lors des journées portes ouvertes et salons avec conférences thématiques</a:t>
            </a:r>
            <a:br>
              <a:rPr lang="fr-FR" sz="1200" dirty="0">
                <a:solidFill>
                  <a:schemeClr val="bg1"/>
                </a:solidFill>
              </a:rPr>
            </a:br>
            <a:endParaRPr lang="fr-FR" sz="1200" dirty="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parcoursup.gouv.fr </a:t>
            </a:r>
          </a:p>
          <a:p>
            <a:pPr lvl="0"/>
            <a:endParaRPr lang="fr-FR" sz="1200" dirty="0">
              <a:solidFill>
                <a:schemeClr val="bg1"/>
              </a:solidFill>
            </a:endParaRPr>
          </a:p>
          <a:p>
            <a:r>
              <a:rPr lang="fr-FR" sz="1500" b="1" dirty="0">
                <a:solidFill>
                  <a:schemeClr val="accent6"/>
                </a:solidFill>
              </a:rPr>
              <a:t>Préparez-vous avec les outils Parcoursup</a:t>
            </a:r>
          </a:p>
          <a:p>
            <a:pPr marL="171450" indent="-171450">
              <a:buFont typeface="Arial" panose="020B0604020202020204" pitchFamily="34" charset="0"/>
              <a:buChar char="•"/>
            </a:pPr>
            <a:r>
              <a:rPr lang="fr-FR" sz="1200" dirty="0">
                <a:solidFill>
                  <a:schemeClr val="bg1"/>
                </a:solidFill>
              </a:rPr>
              <a:t>Quiz, </a:t>
            </a:r>
            <a:r>
              <a:rPr lang="fr-FR" sz="1200" dirty="0" err="1">
                <a:solidFill>
                  <a:schemeClr val="bg1"/>
                </a:solidFill>
              </a:rPr>
              <a:t>Video</a:t>
            </a:r>
            <a:r>
              <a:rPr lang="fr-FR" sz="1200" dirty="0">
                <a:solidFill>
                  <a:schemeClr val="bg1"/>
                </a:solidFill>
              </a:rPr>
              <a:t>-tuto, Règles d’or, Faq</a:t>
            </a:r>
          </a:p>
          <a:p>
            <a:pPr marL="171450" indent="-171450">
              <a:buFont typeface="Arial" panose="020B0604020202020204" pitchFamily="34" charset="0"/>
              <a:buChar char="•"/>
            </a:pPr>
            <a:r>
              <a:rPr lang="fr-FR" sz="1200" dirty="0">
                <a:solidFill>
                  <a:schemeClr val="bg1"/>
                </a:solidFill>
              </a:rPr>
              <a:t>Site d’entrainement de la phase d’admission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08" y="1362133"/>
            <a:ext cx="3968527" cy="2225057"/>
          </a:xfrm>
          <a:prstGeom prst="rect">
            <a:avLst/>
          </a:prstGeom>
        </p:spPr>
      </p:pic>
      <p:sp>
        <p:nvSpPr>
          <p:cNvPr id="7"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spTree>
    <p:extLst>
      <p:ext uri="{BB962C8B-B14F-4D97-AF65-F5344CB8AC3E}">
        <p14:creationId xmlns:p14="http://schemas.microsoft.com/office/powerpoint/2010/main" val="25525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24 000 formations dispensant des diplômes 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non sélectives » : les différentes licences (dont les licences « accès santé »), les Parcours préparatoires au professorat des écoles (PPPE) et les parcours d’accès aux études de santé (PASS),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sélectives » : 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a:t>
            </a: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L’apprentissage associe enseignements académiques et expérience concrète dans une entreprise</a:t>
            </a: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L’apprentissage est proposé dans différentes formations (BTS, BUT, DEUST, Licences,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4671</TotalTime>
  <Words>3033</Words>
  <Application>Microsoft Office PowerPoint</Application>
  <PresentationFormat>Affichage à l'écran (16:9)</PresentationFormat>
  <Paragraphs>223</Paragraphs>
  <Slides>25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Aptos</vt:lpstr>
      <vt:lpstr>Arial</vt:lpstr>
      <vt:lpstr>Calibri</vt:lpstr>
      <vt:lpstr>Cambria</vt:lpstr>
      <vt:lpstr>Courier New</vt:lpstr>
      <vt:lpstr>Marianne Light</vt:lpstr>
      <vt:lpstr>Wingdings</vt:lpstr>
      <vt:lpstr>OPÉRATEURS</vt:lpstr>
      <vt:lpstr>Parcoursup simplifie vos démarches</vt:lpstr>
      <vt:lpstr>Présentation PowerPoint</vt:lpstr>
      <vt:lpstr>Présentation PowerPoint</vt:lpstr>
      <vt:lpstr>Présentation PowerPoint</vt:lpstr>
      <vt:lpstr>Présentation PowerPoint</vt:lpstr>
      <vt:lpstr>S’inscrire sur Parcoursup </vt:lpstr>
      <vt:lpstr>LE BON REFLEXE : S’INFORMER</vt:lpstr>
      <vt:lpstr>LE BON REFLEXE : ECHANGER, SE PREPARER</vt:lpstr>
      <vt:lpstr>Présentation PowerPoint</vt:lpstr>
      <vt:lpstr>Présentation PowerPoint</vt:lpstr>
      <vt:lpstr>Des informations claires, riches et utiles</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Des conseils personnalisés pour vous aider : ayez toujours les bons reflexes, consulter les critères spécifiques de la formation ; diversifier vos vœux en alternant vœux d’ambition, de raison, de précaution</vt:lpstr>
      <vt:lpstr>Présentation PowerPoint</vt:lpstr>
      <vt:lpstr>Présentation PowerPoint</vt:lpstr>
      <vt:lpstr>Présentation PowerPoint</vt:lpstr>
      <vt:lpstr>Présentation PowerPoint</vt:lpstr>
      <vt:lpstr>Présentation PowerPoint</vt:lpstr>
      <vt:lpstr>Lundi 2 juin 2025 &gt; jeudi 10 juillet 2025 Je reçois les réponses des formations et je décide</vt:lpstr>
      <vt:lpstr>Présentation PowerPoint</vt:lpstr>
      <vt:lpstr>Présentation PowerPoint</vt:lpstr>
      <vt:lpstr>Des services pour vous aider et répondre à vos questions tout au long de la procédure</vt:lpstr>
      <vt:lpstr>Pensez aussi à préparer votre future vie d’étudiant(e)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VALERIE KLEIN</cp:lastModifiedBy>
  <cp:revision>325</cp:revision>
  <dcterms:created xsi:type="dcterms:W3CDTF">2020-10-27T08:44:50Z</dcterms:created>
  <dcterms:modified xsi:type="dcterms:W3CDTF">2025-03-26T16:46:15Z</dcterms:modified>
</cp:coreProperties>
</file>